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73" r:id="rId2"/>
    <p:sldId id="292" r:id="rId3"/>
    <p:sldId id="257" r:id="rId4"/>
    <p:sldId id="258" r:id="rId5"/>
    <p:sldId id="265" r:id="rId6"/>
    <p:sldId id="264" r:id="rId7"/>
    <p:sldId id="259" r:id="rId8"/>
    <p:sldId id="267" r:id="rId9"/>
    <p:sldId id="275" r:id="rId10"/>
    <p:sldId id="266" r:id="rId11"/>
    <p:sldId id="276" r:id="rId12"/>
    <p:sldId id="277" r:id="rId13"/>
    <p:sldId id="278" r:id="rId14"/>
    <p:sldId id="284" r:id="rId15"/>
    <p:sldId id="289" r:id="rId16"/>
    <p:sldId id="279" r:id="rId17"/>
    <p:sldId id="283" r:id="rId18"/>
    <p:sldId id="290" r:id="rId19"/>
    <p:sldId id="285" r:id="rId20"/>
    <p:sldId id="286" r:id="rId21"/>
    <p:sldId id="260" r:id="rId22"/>
    <p:sldId id="261" r:id="rId23"/>
    <p:sldId id="262" r:id="rId24"/>
    <p:sldId id="263" r:id="rId25"/>
    <p:sldId id="293" r:id="rId26"/>
    <p:sldId id="318" r:id="rId27"/>
    <p:sldId id="319" r:id="rId28"/>
    <p:sldId id="268" r:id="rId29"/>
    <p:sldId id="269" r:id="rId30"/>
    <p:sldId id="272" r:id="rId31"/>
    <p:sldId id="270" r:id="rId32"/>
    <p:sldId id="271" r:id="rId33"/>
    <p:sldId id="281" r:id="rId34"/>
  </p:sldIdLst>
  <p:sldSz cx="9144000" cy="6858000" type="screen4x3"/>
  <p:notesSz cx="7004050" cy="9290050"/>
  <p:defaultTextStyle>
    <a:defPPr>
      <a:defRPr lang="en-US"/>
    </a:defPPr>
    <a:lvl1pPr algn="l" rtl="0" eaLnBrk="0" fontAlgn="base" hangingPunct="0">
      <a:spcBef>
        <a:spcPct val="0"/>
      </a:spcBef>
      <a:spcAft>
        <a:spcPct val="0"/>
      </a:spcAft>
      <a:defRPr sz="2400" kern="1200">
        <a:solidFill>
          <a:schemeClr val="tx2"/>
        </a:solidFill>
        <a:latin typeface="Arial" charset="0"/>
        <a:ea typeface="+mn-ea"/>
        <a:cs typeface="+mn-cs"/>
      </a:defRPr>
    </a:lvl1pPr>
    <a:lvl2pPr marL="457200" algn="l" rtl="0" eaLnBrk="0" fontAlgn="base" hangingPunct="0">
      <a:spcBef>
        <a:spcPct val="0"/>
      </a:spcBef>
      <a:spcAft>
        <a:spcPct val="0"/>
      </a:spcAft>
      <a:defRPr sz="2400" kern="1200">
        <a:solidFill>
          <a:schemeClr val="tx2"/>
        </a:solidFill>
        <a:latin typeface="Arial" charset="0"/>
        <a:ea typeface="+mn-ea"/>
        <a:cs typeface="+mn-cs"/>
      </a:defRPr>
    </a:lvl2pPr>
    <a:lvl3pPr marL="914400" algn="l" rtl="0" eaLnBrk="0" fontAlgn="base" hangingPunct="0">
      <a:spcBef>
        <a:spcPct val="0"/>
      </a:spcBef>
      <a:spcAft>
        <a:spcPct val="0"/>
      </a:spcAft>
      <a:defRPr sz="2400" kern="1200">
        <a:solidFill>
          <a:schemeClr val="tx2"/>
        </a:solidFill>
        <a:latin typeface="Arial" charset="0"/>
        <a:ea typeface="+mn-ea"/>
        <a:cs typeface="+mn-cs"/>
      </a:defRPr>
    </a:lvl3pPr>
    <a:lvl4pPr marL="1371600" algn="l" rtl="0" eaLnBrk="0" fontAlgn="base" hangingPunct="0">
      <a:spcBef>
        <a:spcPct val="0"/>
      </a:spcBef>
      <a:spcAft>
        <a:spcPct val="0"/>
      </a:spcAft>
      <a:defRPr sz="2400" kern="1200">
        <a:solidFill>
          <a:schemeClr val="tx2"/>
        </a:solidFill>
        <a:latin typeface="Arial" charset="0"/>
        <a:ea typeface="+mn-ea"/>
        <a:cs typeface="+mn-cs"/>
      </a:defRPr>
    </a:lvl4pPr>
    <a:lvl5pPr marL="1828800" algn="l" rtl="0" eaLnBrk="0" fontAlgn="base" hangingPunct="0">
      <a:spcBef>
        <a:spcPct val="0"/>
      </a:spcBef>
      <a:spcAft>
        <a:spcPct val="0"/>
      </a:spcAft>
      <a:defRPr sz="2400" kern="1200">
        <a:solidFill>
          <a:schemeClr val="tx2"/>
        </a:solidFill>
        <a:latin typeface="Arial" charset="0"/>
        <a:ea typeface="+mn-ea"/>
        <a:cs typeface="+mn-cs"/>
      </a:defRPr>
    </a:lvl5pPr>
    <a:lvl6pPr marL="2286000" algn="l" defTabSz="914400" rtl="0" eaLnBrk="1" latinLnBrk="0" hangingPunct="1">
      <a:defRPr sz="2400" kern="1200">
        <a:solidFill>
          <a:schemeClr val="tx2"/>
        </a:solidFill>
        <a:latin typeface="Arial" charset="0"/>
        <a:ea typeface="+mn-ea"/>
        <a:cs typeface="+mn-cs"/>
      </a:defRPr>
    </a:lvl6pPr>
    <a:lvl7pPr marL="2743200" algn="l" defTabSz="914400" rtl="0" eaLnBrk="1" latinLnBrk="0" hangingPunct="1">
      <a:defRPr sz="2400" kern="1200">
        <a:solidFill>
          <a:schemeClr val="tx2"/>
        </a:solidFill>
        <a:latin typeface="Arial" charset="0"/>
        <a:ea typeface="+mn-ea"/>
        <a:cs typeface="+mn-cs"/>
      </a:defRPr>
    </a:lvl7pPr>
    <a:lvl8pPr marL="3200400" algn="l" defTabSz="914400" rtl="0" eaLnBrk="1" latinLnBrk="0" hangingPunct="1">
      <a:defRPr sz="2400" kern="1200">
        <a:solidFill>
          <a:schemeClr val="tx2"/>
        </a:solidFill>
        <a:latin typeface="Arial" charset="0"/>
        <a:ea typeface="+mn-ea"/>
        <a:cs typeface="+mn-cs"/>
      </a:defRPr>
    </a:lvl8pPr>
    <a:lvl9pPr marL="3657600" algn="l" defTabSz="914400" rtl="0" eaLnBrk="1" latinLnBrk="0" hangingPunct="1">
      <a:defRPr sz="2400" kern="1200">
        <a:solidFill>
          <a:schemeClr val="tx2"/>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FFFF"/>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2088" autoAdjust="0"/>
    <p:restoredTop sz="90012" autoAdjust="0"/>
  </p:normalViewPr>
  <p:slideViewPr>
    <p:cSldViewPr>
      <p:cViewPr varScale="1">
        <p:scale>
          <a:sx n="71" d="100"/>
          <a:sy n="71" d="100"/>
        </p:scale>
        <p:origin x="-172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5300" cy="465138"/>
          </a:xfrm>
          <a:prstGeom prst="rect">
            <a:avLst/>
          </a:prstGeom>
          <a:noFill/>
          <a:ln w="9525">
            <a:noFill/>
            <a:miter lim="800000"/>
            <a:headEnd/>
            <a:tailEnd/>
          </a:ln>
          <a:effectLst/>
        </p:spPr>
        <p:txBody>
          <a:bodyPr vert="horz" wrap="square" lIns="93104" tIns="46552" rIns="93104" bIns="46552" numCol="1" anchor="t" anchorCtr="0" compatLnSpc="1">
            <a:prstTxWarp prst="textNoShape">
              <a:avLst/>
            </a:prstTxWarp>
          </a:bodyPr>
          <a:lstStyle>
            <a:lvl1pPr defTabSz="930275" eaLnBrk="1" hangingPunct="1">
              <a:defRPr sz="1200">
                <a:solidFill>
                  <a:schemeClr val="tx1"/>
                </a:solidFill>
              </a:defRPr>
            </a:lvl1pPr>
          </a:lstStyle>
          <a:p>
            <a:endParaRPr lang="en-US"/>
          </a:p>
        </p:txBody>
      </p:sp>
      <p:sp>
        <p:nvSpPr>
          <p:cNvPr id="87043" name="Rectangle 3"/>
          <p:cNvSpPr>
            <a:spLocks noGrp="1" noChangeArrowheads="1"/>
          </p:cNvSpPr>
          <p:nvPr>
            <p:ph type="dt" sz="quarter" idx="1"/>
          </p:nvPr>
        </p:nvSpPr>
        <p:spPr bwMode="auto">
          <a:xfrm>
            <a:off x="3967163" y="0"/>
            <a:ext cx="3035300" cy="465138"/>
          </a:xfrm>
          <a:prstGeom prst="rect">
            <a:avLst/>
          </a:prstGeom>
          <a:noFill/>
          <a:ln w="9525">
            <a:noFill/>
            <a:miter lim="800000"/>
            <a:headEnd/>
            <a:tailEnd/>
          </a:ln>
          <a:effectLst/>
        </p:spPr>
        <p:txBody>
          <a:bodyPr vert="horz" wrap="square" lIns="93104" tIns="46552" rIns="93104" bIns="46552" numCol="1" anchor="t" anchorCtr="0" compatLnSpc="1">
            <a:prstTxWarp prst="textNoShape">
              <a:avLst/>
            </a:prstTxWarp>
          </a:bodyPr>
          <a:lstStyle>
            <a:lvl1pPr algn="r" defTabSz="930275" eaLnBrk="1" hangingPunct="1">
              <a:defRPr sz="1200">
                <a:solidFill>
                  <a:schemeClr val="tx1"/>
                </a:solidFill>
              </a:defRPr>
            </a:lvl1pPr>
          </a:lstStyle>
          <a:p>
            <a:endParaRPr lang="en-US"/>
          </a:p>
        </p:txBody>
      </p:sp>
      <p:sp>
        <p:nvSpPr>
          <p:cNvPr id="87044" name="Rectangle 4"/>
          <p:cNvSpPr>
            <a:spLocks noGrp="1" noChangeArrowheads="1"/>
          </p:cNvSpPr>
          <p:nvPr>
            <p:ph type="ftr" sz="quarter" idx="2"/>
          </p:nvPr>
        </p:nvSpPr>
        <p:spPr bwMode="auto">
          <a:xfrm>
            <a:off x="0" y="8823325"/>
            <a:ext cx="3035300" cy="465138"/>
          </a:xfrm>
          <a:prstGeom prst="rect">
            <a:avLst/>
          </a:prstGeom>
          <a:noFill/>
          <a:ln w="9525">
            <a:noFill/>
            <a:miter lim="800000"/>
            <a:headEnd/>
            <a:tailEnd/>
          </a:ln>
          <a:effectLst/>
        </p:spPr>
        <p:txBody>
          <a:bodyPr vert="horz" wrap="square" lIns="93104" tIns="46552" rIns="93104" bIns="46552" numCol="1" anchor="b" anchorCtr="0" compatLnSpc="1">
            <a:prstTxWarp prst="textNoShape">
              <a:avLst/>
            </a:prstTxWarp>
          </a:bodyPr>
          <a:lstStyle>
            <a:lvl1pPr defTabSz="930275" eaLnBrk="1" hangingPunct="1">
              <a:defRPr sz="1200">
                <a:solidFill>
                  <a:schemeClr val="tx1"/>
                </a:solidFill>
              </a:defRPr>
            </a:lvl1pPr>
          </a:lstStyle>
          <a:p>
            <a:endParaRPr lang="en-US"/>
          </a:p>
        </p:txBody>
      </p:sp>
      <p:sp>
        <p:nvSpPr>
          <p:cNvPr id="87045" name="Rectangle 5"/>
          <p:cNvSpPr>
            <a:spLocks noGrp="1" noChangeArrowheads="1"/>
          </p:cNvSpPr>
          <p:nvPr>
            <p:ph type="sldNum" sz="quarter" idx="3"/>
          </p:nvPr>
        </p:nvSpPr>
        <p:spPr bwMode="auto">
          <a:xfrm>
            <a:off x="3967163" y="8823325"/>
            <a:ext cx="3035300" cy="465138"/>
          </a:xfrm>
          <a:prstGeom prst="rect">
            <a:avLst/>
          </a:prstGeom>
          <a:noFill/>
          <a:ln w="9525">
            <a:noFill/>
            <a:miter lim="800000"/>
            <a:headEnd/>
            <a:tailEnd/>
          </a:ln>
          <a:effectLst/>
        </p:spPr>
        <p:txBody>
          <a:bodyPr vert="horz" wrap="square" lIns="93104" tIns="46552" rIns="93104" bIns="46552" numCol="1" anchor="b" anchorCtr="0" compatLnSpc="1">
            <a:prstTxWarp prst="textNoShape">
              <a:avLst/>
            </a:prstTxWarp>
          </a:bodyPr>
          <a:lstStyle>
            <a:lvl1pPr algn="r" defTabSz="930275" eaLnBrk="1" hangingPunct="1">
              <a:defRPr sz="1200">
                <a:solidFill>
                  <a:schemeClr val="tx1"/>
                </a:solidFill>
              </a:defRPr>
            </a:lvl1pPr>
          </a:lstStyle>
          <a:p>
            <a:fld id="{CF8DB08E-402A-46A1-A238-7CFAA1923A0A}" type="slidenum">
              <a:rPr lang="en-US"/>
              <a:pPr/>
              <a:t>‹#›</a:t>
            </a:fld>
            <a:endParaRPr lang="en-US"/>
          </a:p>
        </p:txBody>
      </p:sp>
    </p:spTree>
    <p:extLst>
      <p:ext uri="{BB962C8B-B14F-4D97-AF65-F5344CB8AC3E}">
        <p14:creationId xmlns:p14="http://schemas.microsoft.com/office/powerpoint/2010/main" val="951565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5300" cy="465138"/>
          </a:xfrm>
          <a:prstGeom prst="rect">
            <a:avLst/>
          </a:prstGeom>
          <a:noFill/>
          <a:ln w="9525">
            <a:noFill/>
            <a:miter lim="800000"/>
            <a:headEnd/>
            <a:tailEnd/>
          </a:ln>
          <a:effectLst/>
        </p:spPr>
        <p:txBody>
          <a:bodyPr vert="horz" wrap="square" lIns="93104" tIns="46552" rIns="93104" bIns="46552" numCol="1" anchor="t" anchorCtr="0" compatLnSpc="1">
            <a:prstTxWarp prst="textNoShape">
              <a:avLst/>
            </a:prstTxWarp>
          </a:bodyPr>
          <a:lstStyle>
            <a:lvl1pPr defTabSz="930275" eaLnBrk="1" hangingPunct="1">
              <a:defRPr sz="1200">
                <a:solidFill>
                  <a:schemeClr val="tx1"/>
                </a:solidFill>
              </a:defRPr>
            </a:lvl1pPr>
          </a:lstStyle>
          <a:p>
            <a:endParaRPr lang="en-US"/>
          </a:p>
        </p:txBody>
      </p:sp>
      <p:sp>
        <p:nvSpPr>
          <p:cNvPr id="6147" name="Rectangle 3"/>
          <p:cNvSpPr>
            <a:spLocks noGrp="1" noChangeArrowheads="1"/>
          </p:cNvSpPr>
          <p:nvPr>
            <p:ph type="dt" idx="1"/>
          </p:nvPr>
        </p:nvSpPr>
        <p:spPr bwMode="auto">
          <a:xfrm>
            <a:off x="3967163" y="0"/>
            <a:ext cx="3035300" cy="465138"/>
          </a:xfrm>
          <a:prstGeom prst="rect">
            <a:avLst/>
          </a:prstGeom>
          <a:noFill/>
          <a:ln w="9525">
            <a:noFill/>
            <a:miter lim="800000"/>
            <a:headEnd/>
            <a:tailEnd/>
          </a:ln>
          <a:effectLst/>
        </p:spPr>
        <p:txBody>
          <a:bodyPr vert="horz" wrap="square" lIns="93104" tIns="46552" rIns="93104" bIns="46552" numCol="1" anchor="t" anchorCtr="0" compatLnSpc="1">
            <a:prstTxWarp prst="textNoShape">
              <a:avLst/>
            </a:prstTxWarp>
          </a:bodyPr>
          <a:lstStyle>
            <a:lvl1pPr algn="r" defTabSz="930275" eaLnBrk="1" hangingPunct="1">
              <a:defRPr sz="1200">
                <a:solidFill>
                  <a:schemeClr val="tx1"/>
                </a:solidFill>
              </a:defRPr>
            </a:lvl1pPr>
          </a:lstStyle>
          <a:p>
            <a:endParaRPr lang="en-US"/>
          </a:p>
        </p:txBody>
      </p:sp>
      <p:sp>
        <p:nvSpPr>
          <p:cNvPr id="6148" name="Rectangle 4"/>
          <p:cNvSpPr>
            <a:spLocks noGrp="1" noRot="1" noChangeAspect="1" noChangeArrowheads="1" noTextEdit="1"/>
          </p:cNvSpPr>
          <p:nvPr>
            <p:ph type="sldImg" idx="2"/>
          </p:nvPr>
        </p:nvSpPr>
        <p:spPr bwMode="auto">
          <a:xfrm>
            <a:off x="1179513" y="696913"/>
            <a:ext cx="4645025" cy="3482975"/>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700088" y="4413250"/>
            <a:ext cx="5603875" cy="4179888"/>
          </a:xfrm>
          <a:prstGeom prst="rect">
            <a:avLst/>
          </a:prstGeom>
          <a:noFill/>
          <a:ln w="9525">
            <a:noFill/>
            <a:miter lim="800000"/>
            <a:headEnd/>
            <a:tailEnd/>
          </a:ln>
          <a:effectLst/>
        </p:spPr>
        <p:txBody>
          <a:bodyPr vert="horz" wrap="square" lIns="93104" tIns="46552" rIns="93104" bIns="4655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50" name="Rectangle 6"/>
          <p:cNvSpPr>
            <a:spLocks noGrp="1" noChangeArrowheads="1"/>
          </p:cNvSpPr>
          <p:nvPr>
            <p:ph type="ftr" sz="quarter" idx="4"/>
          </p:nvPr>
        </p:nvSpPr>
        <p:spPr bwMode="auto">
          <a:xfrm>
            <a:off x="0" y="8823325"/>
            <a:ext cx="3035300" cy="465138"/>
          </a:xfrm>
          <a:prstGeom prst="rect">
            <a:avLst/>
          </a:prstGeom>
          <a:noFill/>
          <a:ln w="9525">
            <a:noFill/>
            <a:miter lim="800000"/>
            <a:headEnd/>
            <a:tailEnd/>
          </a:ln>
          <a:effectLst/>
        </p:spPr>
        <p:txBody>
          <a:bodyPr vert="horz" wrap="square" lIns="93104" tIns="46552" rIns="93104" bIns="46552" numCol="1" anchor="b" anchorCtr="0" compatLnSpc="1">
            <a:prstTxWarp prst="textNoShape">
              <a:avLst/>
            </a:prstTxWarp>
          </a:bodyPr>
          <a:lstStyle>
            <a:lvl1pPr defTabSz="930275" eaLnBrk="1" hangingPunct="1">
              <a:defRPr sz="1200">
                <a:solidFill>
                  <a:schemeClr val="tx1"/>
                </a:solidFill>
              </a:defRPr>
            </a:lvl1pPr>
          </a:lstStyle>
          <a:p>
            <a:endParaRPr lang="en-US"/>
          </a:p>
        </p:txBody>
      </p:sp>
      <p:sp>
        <p:nvSpPr>
          <p:cNvPr id="6151" name="Rectangle 7"/>
          <p:cNvSpPr>
            <a:spLocks noGrp="1" noChangeArrowheads="1"/>
          </p:cNvSpPr>
          <p:nvPr>
            <p:ph type="sldNum" sz="quarter" idx="5"/>
          </p:nvPr>
        </p:nvSpPr>
        <p:spPr bwMode="auto">
          <a:xfrm>
            <a:off x="3967163" y="8823325"/>
            <a:ext cx="3035300" cy="465138"/>
          </a:xfrm>
          <a:prstGeom prst="rect">
            <a:avLst/>
          </a:prstGeom>
          <a:noFill/>
          <a:ln w="9525">
            <a:noFill/>
            <a:miter lim="800000"/>
            <a:headEnd/>
            <a:tailEnd/>
          </a:ln>
          <a:effectLst/>
        </p:spPr>
        <p:txBody>
          <a:bodyPr vert="horz" wrap="square" lIns="93104" tIns="46552" rIns="93104" bIns="46552" numCol="1" anchor="b" anchorCtr="0" compatLnSpc="1">
            <a:prstTxWarp prst="textNoShape">
              <a:avLst/>
            </a:prstTxWarp>
          </a:bodyPr>
          <a:lstStyle>
            <a:lvl1pPr algn="r" defTabSz="930275" eaLnBrk="1" hangingPunct="1">
              <a:defRPr sz="1200">
                <a:solidFill>
                  <a:schemeClr val="tx1"/>
                </a:solidFill>
              </a:defRPr>
            </a:lvl1pPr>
          </a:lstStyle>
          <a:p>
            <a:fld id="{FBF7711D-2357-440D-AAFF-FF88D9675E7D}" type="slidenum">
              <a:rPr lang="en-US"/>
              <a:pPr/>
              <a:t>‹#›</a:t>
            </a:fld>
            <a:endParaRPr lang="en-US"/>
          </a:p>
        </p:txBody>
      </p:sp>
    </p:spTree>
    <p:extLst>
      <p:ext uri="{BB962C8B-B14F-4D97-AF65-F5344CB8AC3E}">
        <p14:creationId xmlns:p14="http://schemas.microsoft.com/office/powerpoint/2010/main" val="88208391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929ACE-7334-43CF-932A-DEA6C413A6E6}" type="slidenum">
              <a:rPr lang="en-US"/>
              <a:pPr/>
              <a:t>1</a:t>
            </a:fld>
            <a:endParaRPr lang="en-US"/>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4AD7E-51D3-4263-93E9-38E56F0F8CF8}" type="slidenum">
              <a:rPr lang="en-US"/>
              <a:pPr/>
              <a:t>10</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1DE1-6514-4821-89BC-0A6175AFB833}" type="slidenum">
              <a:rPr lang="en-US"/>
              <a:pPr/>
              <a:t>11</a:t>
            </a:fld>
            <a:endParaRPr lang="en-US"/>
          </a:p>
        </p:txBody>
      </p:sp>
      <p:sp>
        <p:nvSpPr>
          <p:cNvPr id="184322" name="Rectangle 2"/>
          <p:cNvSpPr>
            <a:spLocks noGrp="1" noRot="1" noChangeAspect="1" noChangeArrowheads="1" noTextEdit="1"/>
          </p:cNvSpPr>
          <p:nvPr>
            <p:ph type="sldImg"/>
          </p:nvPr>
        </p:nvSpPr>
        <p:spPr>
          <a:xfrm>
            <a:off x="1169988" y="715963"/>
            <a:ext cx="4667250" cy="3500437"/>
          </a:xfrm>
          <a:ln/>
        </p:spPr>
      </p:sp>
      <p:sp>
        <p:nvSpPr>
          <p:cNvPr id="184323"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9CDDF-231F-4B01-9EDA-C34178A6759C}" type="slidenum">
              <a:rPr lang="en-US"/>
              <a:pPr/>
              <a:t>12</a:t>
            </a:fld>
            <a:endParaRPr lang="en-US"/>
          </a:p>
        </p:txBody>
      </p:sp>
      <p:sp>
        <p:nvSpPr>
          <p:cNvPr id="186370" name="Rectangle 2"/>
          <p:cNvSpPr>
            <a:spLocks noGrp="1" noRot="1" noChangeAspect="1" noChangeArrowheads="1" noTextEdit="1"/>
          </p:cNvSpPr>
          <p:nvPr>
            <p:ph type="sldImg"/>
          </p:nvPr>
        </p:nvSpPr>
        <p:spPr>
          <a:xfrm>
            <a:off x="1169988" y="715963"/>
            <a:ext cx="4667250" cy="3500437"/>
          </a:xfrm>
          <a:ln/>
        </p:spPr>
      </p:sp>
      <p:sp>
        <p:nvSpPr>
          <p:cNvPr id="186371"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D4666C-935A-4885-8648-E649FE8006F7}" type="slidenum">
              <a:rPr lang="en-US"/>
              <a:pPr/>
              <a:t>13</a:t>
            </a:fld>
            <a:endParaRPr lang="en-US"/>
          </a:p>
        </p:txBody>
      </p:sp>
      <p:sp>
        <p:nvSpPr>
          <p:cNvPr id="188418" name="Rectangle 2"/>
          <p:cNvSpPr>
            <a:spLocks noGrp="1" noRot="1" noChangeAspect="1" noChangeArrowheads="1" noTextEdit="1"/>
          </p:cNvSpPr>
          <p:nvPr>
            <p:ph type="sldImg"/>
          </p:nvPr>
        </p:nvSpPr>
        <p:spPr>
          <a:xfrm>
            <a:off x="1169988" y="715963"/>
            <a:ext cx="4667250" cy="3500437"/>
          </a:xfrm>
          <a:ln/>
        </p:spPr>
      </p:sp>
      <p:sp>
        <p:nvSpPr>
          <p:cNvPr id="188419"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D740D5-B1AF-4990-AAD7-982A5CF26228}" type="slidenum">
              <a:rPr lang="en-US"/>
              <a:pPr/>
              <a:t>14</a:t>
            </a:fld>
            <a:endParaRPr lang="en-US"/>
          </a:p>
        </p:txBody>
      </p:sp>
      <p:sp>
        <p:nvSpPr>
          <p:cNvPr id="197634" name="Rectangle 2"/>
          <p:cNvSpPr>
            <a:spLocks noGrp="1" noRot="1" noChangeAspect="1" noChangeArrowheads="1" noTextEdit="1"/>
          </p:cNvSpPr>
          <p:nvPr>
            <p:ph type="sldImg"/>
          </p:nvPr>
        </p:nvSpPr>
        <p:spPr>
          <a:xfrm>
            <a:off x="1168400" y="715963"/>
            <a:ext cx="4667250" cy="3500437"/>
          </a:xfrm>
          <a:ln/>
        </p:spPr>
      </p:sp>
      <p:sp>
        <p:nvSpPr>
          <p:cNvPr id="197635"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6EDC67-6B7E-45BC-BBF3-955AFAB3DFA1}" type="slidenum">
              <a:rPr lang="en-US"/>
              <a:pPr/>
              <a:t>15</a:t>
            </a:fld>
            <a:endParaRPr lang="en-US"/>
          </a:p>
        </p:txBody>
      </p:sp>
      <p:sp>
        <p:nvSpPr>
          <p:cNvPr id="205826" name="Rectangle 2"/>
          <p:cNvSpPr>
            <a:spLocks noGrp="1" noRot="1" noChangeAspect="1" noChangeArrowheads="1" noTextEdit="1"/>
          </p:cNvSpPr>
          <p:nvPr>
            <p:ph type="sldImg"/>
          </p:nvPr>
        </p:nvSpPr>
        <p:spPr>
          <a:xfrm>
            <a:off x="1168400" y="715963"/>
            <a:ext cx="4667250" cy="3500437"/>
          </a:xfrm>
          <a:ln/>
        </p:spPr>
      </p:sp>
      <p:sp>
        <p:nvSpPr>
          <p:cNvPr id="205827"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398524-4DDF-4F0B-B3D2-F7D2223DF687}" type="slidenum">
              <a:rPr lang="en-US"/>
              <a:pPr/>
              <a:t>16</a:t>
            </a:fld>
            <a:endParaRPr lang="en-US"/>
          </a:p>
        </p:txBody>
      </p:sp>
      <p:sp>
        <p:nvSpPr>
          <p:cNvPr id="190466" name="Rectangle 2"/>
          <p:cNvSpPr>
            <a:spLocks noGrp="1" noRot="1" noChangeAspect="1" noChangeArrowheads="1" noTextEdit="1"/>
          </p:cNvSpPr>
          <p:nvPr>
            <p:ph type="sldImg"/>
          </p:nvPr>
        </p:nvSpPr>
        <p:spPr>
          <a:xfrm>
            <a:off x="1169988" y="715963"/>
            <a:ext cx="4667250" cy="3500437"/>
          </a:xfrm>
          <a:ln/>
        </p:spPr>
      </p:sp>
      <p:sp>
        <p:nvSpPr>
          <p:cNvPr id="190467"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260E1-F3D7-40F7-A55A-1A20BA3D11DA}" type="slidenum">
              <a:rPr lang="en-US"/>
              <a:pPr/>
              <a:t>17</a:t>
            </a:fld>
            <a:endParaRPr lang="en-US"/>
          </a:p>
        </p:txBody>
      </p:sp>
      <p:sp>
        <p:nvSpPr>
          <p:cNvPr id="195586" name="Rectangle 2"/>
          <p:cNvSpPr>
            <a:spLocks noGrp="1" noRot="1" noChangeAspect="1" noChangeArrowheads="1" noTextEdit="1"/>
          </p:cNvSpPr>
          <p:nvPr>
            <p:ph type="sldImg"/>
          </p:nvPr>
        </p:nvSpPr>
        <p:spPr>
          <a:xfrm>
            <a:off x="1168400" y="715963"/>
            <a:ext cx="4667250" cy="3500437"/>
          </a:xfrm>
          <a:ln/>
        </p:spPr>
      </p:sp>
      <p:sp>
        <p:nvSpPr>
          <p:cNvPr id="195587"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776FD-8317-439E-8E73-EB566120584F}" type="slidenum">
              <a:rPr lang="en-US"/>
              <a:pPr/>
              <a:t>18</a:t>
            </a:fld>
            <a:endParaRPr lang="en-US"/>
          </a:p>
        </p:txBody>
      </p:sp>
      <p:sp>
        <p:nvSpPr>
          <p:cNvPr id="207874" name="Rectangle 2"/>
          <p:cNvSpPr>
            <a:spLocks noGrp="1" noRot="1" noChangeAspect="1" noChangeArrowheads="1" noTextEdit="1"/>
          </p:cNvSpPr>
          <p:nvPr>
            <p:ph type="sldImg"/>
          </p:nvPr>
        </p:nvSpPr>
        <p:spPr>
          <a:xfrm>
            <a:off x="1168400" y="715963"/>
            <a:ext cx="4667250" cy="3500437"/>
          </a:xfrm>
          <a:ln/>
        </p:spPr>
      </p:sp>
      <p:sp>
        <p:nvSpPr>
          <p:cNvPr id="207875"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AF3E92-E9AF-4F0A-A3C0-2ED63F2E68AD}" type="slidenum">
              <a:rPr lang="en-US"/>
              <a:pPr/>
              <a:t>19</a:t>
            </a:fld>
            <a:endParaRPr lang="en-US"/>
          </a:p>
        </p:txBody>
      </p:sp>
      <p:sp>
        <p:nvSpPr>
          <p:cNvPr id="199682" name="Rectangle 2"/>
          <p:cNvSpPr>
            <a:spLocks noGrp="1" noRot="1" noChangeAspect="1" noChangeArrowheads="1" noTextEdit="1"/>
          </p:cNvSpPr>
          <p:nvPr>
            <p:ph type="sldImg"/>
          </p:nvPr>
        </p:nvSpPr>
        <p:spPr>
          <a:xfrm>
            <a:off x="1168400" y="715963"/>
            <a:ext cx="4667250" cy="3500437"/>
          </a:xfrm>
          <a:ln/>
        </p:spPr>
      </p:sp>
      <p:sp>
        <p:nvSpPr>
          <p:cNvPr id="199683"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2AFA9-3CE6-49BC-A623-D4D678BA4F10}" type="slidenum">
              <a:rPr lang="en-US"/>
              <a:pPr/>
              <a:t>2</a:t>
            </a:fld>
            <a:endParaRPr 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A41D4-A6EE-46CD-88CC-F276C532E721}" type="slidenum">
              <a:rPr lang="en-US"/>
              <a:pPr/>
              <a:t>20</a:t>
            </a:fld>
            <a:endParaRPr lang="en-US"/>
          </a:p>
        </p:txBody>
      </p:sp>
      <p:sp>
        <p:nvSpPr>
          <p:cNvPr id="201730" name="Rectangle 2"/>
          <p:cNvSpPr>
            <a:spLocks noGrp="1" noRot="1" noChangeAspect="1" noChangeArrowheads="1" noTextEdit="1"/>
          </p:cNvSpPr>
          <p:nvPr>
            <p:ph type="sldImg"/>
          </p:nvPr>
        </p:nvSpPr>
        <p:spPr>
          <a:xfrm>
            <a:off x="1168400" y="715963"/>
            <a:ext cx="4667250" cy="3500437"/>
          </a:xfrm>
          <a:ln/>
        </p:spPr>
      </p:sp>
      <p:sp>
        <p:nvSpPr>
          <p:cNvPr id="201731"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16C8D-D632-4EA1-AA96-DF2DF04A0AE9}" type="slidenum">
              <a:rPr lang="en-US"/>
              <a:pPr/>
              <a:t>21</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a:t>Most people think that these trucks are diesel because of the smoke stack, but they are actually electric driven.  Resistors are used for braking instead of friction breaks.  This one has a trolley rig fit to provide electric power directly to the motor drives.  Caterpillar in Peoria is now making drives for large mining vehicles.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CF594-9E32-4E4E-BB64-C731E101ABAF}" type="slidenum">
              <a:rPr lang="en-US"/>
              <a:pPr/>
              <a:t>22</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r>
              <a:rPr lang="en-US"/>
              <a:t>I worked on retrofitting the electric shovel with new drives.  There are six drives; one for the swing motion, two for the crowd motion, and three for the hoist motion.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7770FF-3FFE-4620-AD74-CD37574EC37C}" type="slidenum">
              <a:rPr lang="en-US"/>
              <a:pPr/>
              <a:t>23</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2ADBA0-DC43-48E5-8725-D4D4406A375A}" type="slidenum">
              <a:rPr lang="en-US"/>
              <a:pPr/>
              <a:t>24</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370532-F425-4FAE-9590-DA4BF53AE563}" type="slidenum">
              <a:rPr lang="en-US"/>
              <a:pPr/>
              <a:t>25</a:t>
            </a:fld>
            <a:endParaRPr lang="en-US"/>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714F989-BBE6-4B62-BE4F-7DA568EA15EE}" type="slidenum">
              <a:rPr lang="en-US"/>
              <a:pPr/>
              <a:t>26</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856BAD5D-BFA5-42D6-976A-3747549D76FC}" type="slidenum">
              <a:rPr lang="en-US"/>
              <a:pPr/>
              <a:t>27</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439A20-7466-4ABC-8B0E-3684327B6F04}" type="slidenum">
              <a:rPr lang="en-US"/>
              <a:pPr/>
              <a:t>28</a:t>
            </a:fld>
            <a:endParaRPr 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54452E-7BA6-4459-90B6-498222F91B7D}" type="slidenum">
              <a:rPr lang="en-US"/>
              <a:pPr/>
              <a:t>29</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AB551E-3B0A-4AA9-A629-16018B1C0434}" type="slidenum">
              <a:rPr lang="en-US"/>
              <a:pPr/>
              <a:t>3</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a:t>Used in numerous industries.  May be a steel plant, a food processing plant, an aircraft manufacturer, etc.  These industries need punches, machine tools, conveyers, overhead cranes, etc.</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0CFB2-989B-4C65-AB41-4D0D2ED0C5D1}" type="slidenum">
              <a:rPr lang="en-US"/>
              <a:pPr/>
              <a:t>30</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818616-F84C-4A0C-91B5-41E59656224D}" type="slidenum">
              <a:rPr lang="en-US"/>
              <a:pPr/>
              <a:t>31</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7B2278-2007-4396-BE10-DD7AC631BA6E}" type="slidenum">
              <a:rPr lang="en-US"/>
              <a:pPr/>
              <a:t>32</a:t>
            </a:fld>
            <a:endParaRPr lang="en-US"/>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B24D4-4618-42F3-9A0A-C4A8434B091C}" type="slidenum">
              <a:rPr lang="en-US"/>
              <a:pPr/>
              <a:t>4</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r>
              <a:rPr lang="en-US"/>
              <a:t>Electric motors are one of the oldest areas in electrical engineering; dating back to the 1800’s.  However, there are numerous new applications such as hybrid vehicles, wind turbines, etc.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58F943-071B-4874-A7A8-B36AC9103739}" type="slidenum">
              <a:rPr lang="en-US"/>
              <a:pPr/>
              <a:t>5</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71BC5-318D-4B8F-8574-3AB49A10A7F2}" type="slidenum">
              <a:rPr lang="en-US"/>
              <a:pPr/>
              <a:t>6</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A4A448-AC19-4CFA-AD54-2DAEB8923E14}" type="slidenum">
              <a:rPr lang="en-US"/>
              <a:pPr/>
              <a:t>7</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r>
              <a:rPr lang="en-US"/>
              <a:t>The Electric ship is a large hybrid vehicle (which us usually the series type).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23E7D-ECE3-41F0-AB8A-F3C0CE422141}" type="slidenum">
              <a:rPr lang="en-US"/>
              <a:pPr/>
              <a:t>8</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3E3D1C-5EF8-4280-8C04-526953BB666B}" type="slidenum">
              <a:rPr lang="en-US"/>
              <a:pPr/>
              <a:t>9</a:t>
            </a:fld>
            <a:endParaRPr lang="en-US"/>
          </a:p>
        </p:txBody>
      </p:sp>
      <p:sp>
        <p:nvSpPr>
          <p:cNvPr id="182274" name="Rectangle 2"/>
          <p:cNvSpPr>
            <a:spLocks noGrp="1" noRot="1" noChangeAspect="1" noChangeArrowheads="1" noTextEdit="1"/>
          </p:cNvSpPr>
          <p:nvPr>
            <p:ph type="sldImg"/>
          </p:nvPr>
        </p:nvSpPr>
        <p:spPr>
          <a:xfrm>
            <a:off x="1169988" y="715963"/>
            <a:ext cx="4667250" cy="3500437"/>
          </a:xfrm>
          <a:ln/>
        </p:spPr>
      </p:sp>
      <p:sp>
        <p:nvSpPr>
          <p:cNvPr id="182275" name="Rectangle 3"/>
          <p:cNvSpPr>
            <a:spLocks noGrp="1" noChangeArrowheads="1"/>
          </p:cNvSpPr>
          <p:nvPr>
            <p:ph type="body" idx="1"/>
          </p:nvPr>
        </p:nvSpPr>
        <p:spPr>
          <a:xfrm>
            <a:off x="933450" y="4375150"/>
            <a:ext cx="5137150" cy="4216400"/>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4ACA327-B7D2-4433-97D9-6DD17C44F86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A09770-635A-4FDD-A3B4-1350D1D9FE0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1AC8AAB-2783-4A6D-8023-02CA68D350A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B3D18C33-1DF4-41B9-9CDF-5EB9D10626E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60743A6-2214-4C9A-9627-D54F89427CD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4F4FAC5-54EC-4314-92DE-DD09CE674DF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9E08DE-6F39-437F-B62A-8783A9D4834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89E9593-345A-4AD5-A91E-A582917968B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DA33A54-6435-4411-AEE0-DAE576314E1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D858325-EAA0-4A22-89F1-E3981F2A089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352D056-8E0E-4A96-B41B-8136EF15206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2E8BC27-620E-412D-AE25-1D4B47872EB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chemeClr val="tx1"/>
                </a:solidFill>
              </a:defRPr>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defRPr>
            </a:lvl1pPr>
          </a:lstStyle>
          <a:p>
            <a:fld id="{6FBD2AEC-60B2-4801-89DF-C5459928E386}" type="slidenum">
              <a:rPr lang="en-US"/>
              <a:pPr/>
              <a:t>‹#›</a:t>
            </a:fld>
            <a:endParaRPr lang="en-US"/>
          </a:p>
        </p:txBody>
      </p:sp>
      <p:pic>
        <p:nvPicPr>
          <p:cNvPr id="1031" name="Picture 7"/>
          <p:cNvPicPr>
            <a:picLocks noChangeAspect="1" noChangeArrowheads="1"/>
          </p:cNvPicPr>
          <p:nvPr userDrawn="1"/>
        </p:nvPicPr>
        <p:blipFill>
          <a:blip r:embed="rId14" cstate="print"/>
          <a:srcRect/>
          <a:stretch>
            <a:fillRect/>
          </a:stretch>
        </p:blipFill>
        <p:spPr bwMode="auto">
          <a:xfrm>
            <a:off x="0" y="0"/>
            <a:ext cx="1371600" cy="349250"/>
          </a:xfrm>
          <a:prstGeom prst="rect">
            <a:avLst/>
          </a:prstGeom>
          <a:noFill/>
          <a:ln w="9525">
            <a:noFill/>
            <a:miter lim="800000"/>
            <a:headEnd/>
            <a:tailEnd/>
          </a:ln>
          <a:effectLst/>
        </p:spPr>
      </p:pic>
      <p:pic>
        <p:nvPicPr>
          <p:cNvPr id="1032" name="Picture 8"/>
          <p:cNvPicPr>
            <a:picLocks noChangeAspect="1" noChangeArrowheads="1"/>
          </p:cNvPicPr>
          <p:nvPr userDrawn="1"/>
        </p:nvPicPr>
        <p:blipFill>
          <a:blip r:embed="rId14" cstate="print"/>
          <a:srcRect/>
          <a:stretch>
            <a:fillRect/>
          </a:stretch>
        </p:blipFill>
        <p:spPr bwMode="auto">
          <a:xfrm>
            <a:off x="1295400" y="0"/>
            <a:ext cx="1371600" cy="349250"/>
          </a:xfrm>
          <a:prstGeom prst="rect">
            <a:avLst/>
          </a:prstGeom>
          <a:noFill/>
          <a:ln w="9525">
            <a:noFill/>
            <a:miter lim="800000"/>
            <a:headEnd/>
            <a:tailEnd/>
          </a:ln>
          <a:effectLst/>
        </p:spPr>
      </p:pic>
      <p:pic>
        <p:nvPicPr>
          <p:cNvPr id="1033" name="Picture 9"/>
          <p:cNvPicPr>
            <a:picLocks noChangeAspect="1" noChangeArrowheads="1"/>
          </p:cNvPicPr>
          <p:nvPr userDrawn="1"/>
        </p:nvPicPr>
        <p:blipFill>
          <a:blip r:embed="rId14" cstate="print"/>
          <a:srcRect/>
          <a:stretch>
            <a:fillRect/>
          </a:stretch>
        </p:blipFill>
        <p:spPr bwMode="auto">
          <a:xfrm>
            <a:off x="2514600" y="0"/>
            <a:ext cx="1371600" cy="349250"/>
          </a:xfrm>
          <a:prstGeom prst="rect">
            <a:avLst/>
          </a:prstGeom>
          <a:noFill/>
          <a:ln w="9525">
            <a:noFill/>
            <a:miter lim="800000"/>
            <a:headEnd/>
            <a:tailEnd/>
          </a:ln>
          <a:effectLst/>
        </p:spPr>
      </p:pic>
      <p:pic>
        <p:nvPicPr>
          <p:cNvPr id="1034" name="Picture 10"/>
          <p:cNvPicPr>
            <a:picLocks noChangeAspect="1" noChangeArrowheads="1"/>
          </p:cNvPicPr>
          <p:nvPr userDrawn="1"/>
        </p:nvPicPr>
        <p:blipFill>
          <a:blip r:embed="rId14" cstate="print"/>
          <a:srcRect/>
          <a:stretch>
            <a:fillRect/>
          </a:stretch>
        </p:blipFill>
        <p:spPr bwMode="auto">
          <a:xfrm>
            <a:off x="3810000" y="0"/>
            <a:ext cx="1371600" cy="349250"/>
          </a:xfrm>
          <a:prstGeom prst="rect">
            <a:avLst/>
          </a:prstGeom>
          <a:noFill/>
          <a:ln w="9525">
            <a:noFill/>
            <a:miter lim="800000"/>
            <a:headEnd/>
            <a:tailEnd/>
          </a:ln>
          <a:effectLst/>
        </p:spPr>
      </p:pic>
      <p:pic>
        <p:nvPicPr>
          <p:cNvPr id="1035" name="Picture 11"/>
          <p:cNvPicPr>
            <a:picLocks noChangeAspect="1" noChangeArrowheads="1"/>
          </p:cNvPicPr>
          <p:nvPr userDrawn="1"/>
        </p:nvPicPr>
        <p:blipFill>
          <a:blip r:embed="rId14" cstate="print"/>
          <a:srcRect/>
          <a:stretch>
            <a:fillRect/>
          </a:stretch>
        </p:blipFill>
        <p:spPr bwMode="auto">
          <a:xfrm>
            <a:off x="5105400" y="0"/>
            <a:ext cx="1371600" cy="349250"/>
          </a:xfrm>
          <a:prstGeom prst="rect">
            <a:avLst/>
          </a:prstGeom>
          <a:noFill/>
          <a:ln w="9525">
            <a:noFill/>
            <a:miter lim="800000"/>
            <a:headEnd/>
            <a:tailEnd/>
          </a:ln>
          <a:effectLst/>
        </p:spPr>
      </p:pic>
      <p:pic>
        <p:nvPicPr>
          <p:cNvPr id="1036" name="Picture 12"/>
          <p:cNvPicPr>
            <a:picLocks noChangeAspect="1" noChangeArrowheads="1"/>
          </p:cNvPicPr>
          <p:nvPr userDrawn="1"/>
        </p:nvPicPr>
        <p:blipFill>
          <a:blip r:embed="rId15" cstate="print"/>
          <a:srcRect/>
          <a:stretch>
            <a:fillRect/>
          </a:stretch>
        </p:blipFill>
        <p:spPr bwMode="auto">
          <a:xfrm>
            <a:off x="6400800" y="0"/>
            <a:ext cx="1447800" cy="349250"/>
          </a:xfrm>
          <a:prstGeom prst="rect">
            <a:avLst/>
          </a:prstGeom>
          <a:noFill/>
          <a:ln w="9525">
            <a:noFill/>
            <a:miter lim="800000"/>
            <a:headEnd/>
            <a:tailEnd/>
          </a:ln>
          <a:effectLst/>
        </p:spPr>
      </p:pic>
      <p:pic>
        <p:nvPicPr>
          <p:cNvPr id="1037" name="Picture 13"/>
          <p:cNvPicPr>
            <a:picLocks noChangeAspect="1" noChangeArrowheads="1"/>
          </p:cNvPicPr>
          <p:nvPr userDrawn="1"/>
        </p:nvPicPr>
        <p:blipFill>
          <a:blip r:embed="rId14" cstate="print"/>
          <a:srcRect/>
          <a:stretch>
            <a:fillRect/>
          </a:stretch>
        </p:blipFill>
        <p:spPr bwMode="auto">
          <a:xfrm>
            <a:off x="7772400" y="0"/>
            <a:ext cx="1371600" cy="349250"/>
          </a:xfrm>
          <a:prstGeom prst="rect">
            <a:avLst/>
          </a:prstGeom>
          <a:noFill/>
          <a:ln w="9525">
            <a:noFill/>
            <a:miter lim="800000"/>
            <a:headEnd/>
            <a:tailEnd/>
          </a:ln>
          <a:effectLst/>
        </p:spPr>
      </p:pic>
      <p:pic>
        <p:nvPicPr>
          <p:cNvPr id="1051" name="Picture 27"/>
          <p:cNvPicPr>
            <a:picLocks noChangeAspect="1" noChangeArrowheads="1"/>
          </p:cNvPicPr>
          <p:nvPr userDrawn="1"/>
        </p:nvPicPr>
        <p:blipFill>
          <a:blip r:embed="rId14" cstate="print"/>
          <a:srcRect/>
          <a:stretch>
            <a:fillRect/>
          </a:stretch>
        </p:blipFill>
        <p:spPr bwMode="auto">
          <a:xfrm>
            <a:off x="0" y="6508750"/>
            <a:ext cx="1371600" cy="349250"/>
          </a:xfrm>
          <a:prstGeom prst="rect">
            <a:avLst/>
          </a:prstGeom>
          <a:noFill/>
          <a:ln w="9525">
            <a:noFill/>
            <a:miter lim="800000"/>
            <a:headEnd/>
            <a:tailEnd/>
          </a:ln>
          <a:effectLst/>
        </p:spPr>
      </p:pic>
      <p:pic>
        <p:nvPicPr>
          <p:cNvPr id="1052" name="Picture 28"/>
          <p:cNvPicPr>
            <a:picLocks noChangeAspect="1" noChangeArrowheads="1"/>
          </p:cNvPicPr>
          <p:nvPr userDrawn="1"/>
        </p:nvPicPr>
        <p:blipFill>
          <a:blip r:embed="rId14" cstate="print"/>
          <a:srcRect/>
          <a:stretch>
            <a:fillRect/>
          </a:stretch>
        </p:blipFill>
        <p:spPr bwMode="auto">
          <a:xfrm>
            <a:off x="1295400" y="6508750"/>
            <a:ext cx="1371600" cy="349250"/>
          </a:xfrm>
          <a:prstGeom prst="rect">
            <a:avLst/>
          </a:prstGeom>
          <a:noFill/>
          <a:ln w="9525">
            <a:noFill/>
            <a:miter lim="800000"/>
            <a:headEnd/>
            <a:tailEnd/>
          </a:ln>
          <a:effectLst/>
        </p:spPr>
      </p:pic>
      <p:pic>
        <p:nvPicPr>
          <p:cNvPr id="1053" name="Picture 29"/>
          <p:cNvPicPr>
            <a:picLocks noChangeAspect="1" noChangeArrowheads="1"/>
          </p:cNvPicPr>
          <p:nvPr userDrawn="1"/>
        </p:nvPicPr>
        <p:blipFill>
          <a:blip r:embed="rId14" cstate="print"/>
          <a:srcRect/>
          <a:stretch>
            <a:fillRect/>
          </a:stretch>
        </p:blipFill>
        <p:spPr bwMode="auto">
          <a:xfrm>
            <a:off x="2514600" y="6508750"/>
            <a:ext cx="1371600" cy="349250"/>
          </a:xfrm>
          <a:prstGeom prst="rect">
            <a:avLst/>
          </a:prstGeom>
          <a:noFill/>
          <a:ln w="9525">
            <a:noFill/>
            <a:miter lim="800000"/>
            <a:headEnd/>
            <a:tailEnd/>
          </a:ln>
          <a:effectLst/>
        </p:spPr>
      </p:pic>
      <p:pic>
        <p:nvPicPr>
          <p:cNvPr id="1054" name="Picture 30"/>
          <p:cNvPicPr>
            <a:picLocks noChangeAspect="1" noChangeArrowheads="1"/>
          </p:cNvPicPr>
          <p:nvPr userDrawn="1"/>
        </p:nvPicPr>
        <p:blipFill>
          <a:blip r:embed="rId14" cstate="print"/>
          <a:srcRect/>
          <a:stretch>
            <a:fillRect/>
          </a:stretch>
        </p:blipFill>
        <p:spPr bwMode="auto">
          <a:xfrm>
            <a:off x="3810000" y="6508750"/>
            <a:ext cx="1371600" cy="349250"/>
          </a:xfrm>
          <a:prstGeom prst="rect">
            <a:avLst/>
          </a:prstGeom>
          <a:noFill/>
          <a:ln w="9525">
            <a:noFill/>
            <a:miter lim="800000"/>
            <a:headEnd/>
            <a:tailEnd/>
          </a:ln>
          <a:effectLst/>
        </p:spPr>
      </p:pic>
      <p:pic>
        <p:nvPicPr>
          <p:cNvPr id="1055" name="Picture 31"/>
          <p:cNvPicPr>
            <a:picLocks noChangeAspect="1" noChangeArrowheads="1"/>
          </p:cNvPicPr>
          <p:nvPr userDrawn="1"/>
        </p:nvPicPr>
        <p:blipFill>
          <a:blip r:embed="rId14" cstate="print"/>
          <a:srcRect/>
          <a:stretch>
            <a:fillRect/>
          </a:stretch>
        </p:blipFill>
        <p:spPr bwMode="auto">
          <a:xfrm>
            <a:off x="5105400" y="6508750"/>
            <a:ext cx="1371600" cy="349250"/>
          </a:xfrm>
          <a:prstGeom prst="rect">
            <a:avLst/>
          </a:prstGeom>
          <a:noFill/>
          <a:ln w="9525">
            <a:noFill/>
            <a:miter lim="800000"/>
            <a:headEnd/>
            <a:tailEnd/>
          </a:ln>
          <a:effectLst/>
        </p:spPr>
      </p:pic>
      <p:pic>
        <p:nvPicPr>
          <p:cNvPr id="1056" name="Picture 32"/>
          <p:cNvPicPr>
            <a:picLocks noChangeAspect="1" noChangeArrowheads="1"/>
          </p:cNvPicPr>
          <p:nvPr userDrawn="1"/>
        </p:nvPicPr>
        <p:blipFill>
          <a:blip r:embed="rId15" cstate="print"/>
          <a:srcRect/>
          <a:stretch>
            <a:fillRect/>
          </a:stretch>
        </p:blipFill>
        <p:spPr bwMode="auto">
          <a:xfrm>
            <a:off x="6400800" y="6508750"/>
            <a:ext cx="1447800" cy="349250"/>
          </a:xfrm>
          <a:prstGeom prst="rect">
            <a:avLst/>
          </a:prstGeom>
          <a:noFill/>
          <a:ln w="9525">
            <a:noFill/>
            <a:miter lim="800000"/>
            <a:headEnd/>
            <a:tailEnd/>
          </a:ln>
          <a:effectLst/>
        </p:spPr>
      </p:pic>
      <p:pic>
        <p:nvPicPr>
          <p:cNvPr id="1057" name="Picture 33"/>
          <p:cNvPicPr>
            <a:picLocks noChangeAspect="1" noChangeArrowheads="1"/>
          </p:cNvPicPr>
          <p:nvPr userDrawn="1"/>
        </p:nvPicPr>
        <p:blipFill>
          <a:blip r:embed="rId14" cstate="print"/>
          <a:srcRect/>
          <a:stretch>
            <a:fillRect/>
          </a:stretch>
        </p:blipFill>
        <p:spPr bwMode="auto">
          <a:xfrm>
            <a:off x="7772400" y="6508750"/>
            <a:ext cx="1371600" cy="349250"/>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p:txBody>
          <a:bodyPr/>
          <a:lstStyle/>
          <a:p>
            <a:fld id="{23C47C00-D2E5-449C-A3D4-71C522BA44F3}" type="slidenum">
              <a:rPr lang="en-US"/>
              <a:pPr/>
              <a:t>1</a:t>
            </a:fld>
            <a:endParaRPr lang="en-US"/>
          </a:p>
        </p:txBody>
      </p:sp>
      <p:sp>
        <p:nvSpPr>
          <p:cNvPr id="168962" name="Rectangle 2"/>
          <p:cNvSpPr>
            <a:spLocks noGrp="1" noChangeArrowheads="1"/>
          </p:cNvSpPr>
          <p:nvPr>
            <p:ph type="title"/>
          </p:nvPr>
        </p:nvSpPr>
        <p:spPr>
          <a:xfrm>
            <a:off x="381000" y="838200"/>
            <a:ext cx="8229600" cy="3810000"/>
          </a:xfrm>
        </p:spPr>
        <p:txBody>
          <a:bodyPr/>
          <a:lstStyle/>
          <a:p>
            <a:r>
              <a:rPr lang="en-US" sz="3200" dirty="0" smtClean="0"/>
              <a:t>ECE 419/619, </a:t>
            </a:r>
            <a:r>
              <a:rPr lang="en-US" sz="3200" dirty="0"/>
              <a:t>Electric </a:t>
            </a:r>
            <a:r>
              <a:rPr lang="en-US" sz="3200" dirty="0" smtClean="0"/>
              <a:t>Machines and Drives</a:t>
            </a:r>
            <a:r>
              <a:rPr lang="en-US" sz="3200" dirty="0"/>
              <a:t/>
            </a:r>
            <a:br>
              <a:rPr lang="en-US" sz="3200" dirty="0"/>
            </a:br>
            <a:r>
              <a:rPr lang="en-US" sz="2400" dirty="0"/>
              <a:t/>
            </a:r>
            <a:br>
              <a:rPr lang="en-US" sz="2400" dirty="0"/>
            </a:br>
            <a:r>
              <a:rPr lang="en-US" sz="2400" dirty="0"/>
              <a:t/>
            </a:r>
            <a:br>
              <a:rPr lang="en-US" sz="2400" dirty="0"/>
            </a:br>
            <a:r>
              <a:rPr lang="en-US" sz="2400" dirty="0"/>
              <a:t>Dr. Keith Corzine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fld id="{9E0A7A9D-2587-4FAC-ABCC-A33EFCC487D9}" type="slidenum">
              <a:rPr lang="en-US"/>
              <a:pPr/>
              <a:t>10</a:t>
            </a:fld>
            <a:endParaRPr lang="en-US"/>
          </a:p>
        </p:txBody>
      </p:sp>
      <p:pic>
        <p:nvPicPr>
          <p:cNvPr id="152581" name="Picture 5" descr="msoD98BB"/>
          <p:cNvPicPr>
            <a:picLocks noChangeAspect="1" noChangeArrowheads="1"/>
          </p:cNvPicPr>
          <p:nvPr/>
        </p:nvPicPr>
        <p:blipFill>
          <a:blip r:embed="rId3" cstate="print">
            <a:lum bright="16000"/>
          </a:blip>
          <a:srcRect t="1405"/>
          <a:stretch>
            <a:fillRect/>
          </a:stretch>
        </p:blipFill>
        <p:spPr bwMode="auto">
          <a:xfrm>
            <a:off x="152400" y="457200"/>
            <a:ext cx="8153400" cy="589597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BEE17E7-4CE3-4738-9634-4BE9B32B2F6B}" type="slidenum">
              <a:rPr lang="en-US"/>
              <a:pPr/>
              <a:t>11</a:t>
            </a:fld>
            <a:endParaRPr lang="en-US"/>
          </a:p>
        </p:txBody>
      </p:sp>
      <p:pic>
        <p:nvPicPr>
          <p:cNvPr id="183298" name="Picture 2" descr="00 - Report Figures"/>
          <p:cNvPicPr>
            <a:picLocks noChangeAspect="1" noChangeArrowheads="1"/>
          </p:cNvPicPr>
          <p:nvPr/>
        </p:nvPicPr>
        <p:blipFill>
          <a:blip r:embed="rId3" cstate="print"/>
          <a:srcRect/>
          <a:stretch>
            <a:fillRect/>
          </a:stretch>
        </p:blipFill>
        <p:spPr bwMode="auto">
          <a:xfrm>
            <a:off x="304800" y="1600200"/>
            <a:ext cx="8534400" cy="3651250"/>
          </a:xfrm>
          <a:prstGeom prst="rect">
            <a:avLst/>
          </a:prstGeom>
          <a:noFill/>
        </p:spPr>
      </p:pic>
      <p:sp>
        <p:nvSpPr>
          <p:cNvPr id="183299" name="Text Box 3"/>
          <p:cNvSpPr txBox="1">
            <a:spLocks noChangeArrowheads="1"/>
          </p:cNvSpPr>
          <p:nvPr/>
        </p:nvSpPr>
        <p:spPr bwMode="auto">
          <a:xfrm>
            <a:off x="3124200" y="457200"/>
            <a:ext cx="2847975" cy="579438"/>
          </a:xfrm>
          <a:prstGeom prst="rect">
            <a:avLst/>
          </a:prstGeom>
          <a:noFill/>
          <a:ln w="9525">
            <a:noFill/>
            <a:miter lim="800000"/>
            <a:headEnd/>
            <a:tailEnd/>
          </a:ln>
          <a:effectLst/>
        </p:spPr>
        <p:txBody>
          <a:bodyPr wrap="none">
            <a:spAutoFit/>
          </a:bodyPr>
          <a:lstStyle/>
          <a:p>
            <a:pPr algn="ctr"/>
            <a:r>
              <a:rPr lang="en-US" sz="3200">
                <a:solidFill>
                  <a:schemeClr val="tx1"/>
                </a:solidFill>
              </a:rPr>
              <a:t>MVDC System</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C78B3E92-9E22-475D-BA56-847807A6523D}" type="slidenum">
              <a:rPr lang="en-US"/>
              <a:pPr/>
              <a:t>12</a:t>
            </a:fld>
            <a:endParaRPr lang="en-US"/>
          </a:p>
        </p:txBody>
      </p:sp>
      <p:pic>
        <p:nvPicPr>
          <p:cNvPr id="185346" name="Picture 2"/>
          <p:cNvPicPr>
            <a:picLocks noChangeAspect="1" noChangeArrowheads="1"/>
          </p:cNvPicPr>
          <p:nvPr/>
        </p:nvPicPr>
        <p:blipFill>
          <a:blip r:embed="rId3" cstate="print">
            <a:clrChange>
              <a:clrFrom>
                <a:srgbClr val="EEEEEE"/>
              </a:clrFrom>
              <a:clrTo>
                <a:srgbClr val="EEEEEE">
                  <a:alpha val="0"/>
                </a:srgbClr>
              </a:clrTo>
            </a:clrChange>
          </a:blip>
          <a:srcRect t="4762" r="1587" b="9525"/>
          <a:stretch>
            <a:fillRect/>
          </a:stretch>
        </p:blipFill>
        <p:spPr bwMode="auto">
          <a:xfrm>
            <a:off x="2209800" y="1447800"/>
            <a:ext cx="4724400" cy="4114800"/>
          </a:xfrm>
          <a:prstGeom prst="rect">
            <a:avLst/>
          </a:prstGeom>
          <a:noFill/>
          <a:ln w="9525">
            <a:noFill/>
            <a:miter lim="800000"/>
            <a:headEnd/>
            <a:tailEnd/>
          </a:ln>
          <a:effectLst/>
        </p:spPr>
      </p:pic>
      <p:sp>
        <p:nvSpPr>
          <p:cNvPr id="185347" name="Text Box 3"/>
          <p:cNvSpPr txBox="1">
            <a:spLocks noChangeArrowheads="1"/>
          </p:cNvSpPr>
          <p:nvPr/>
        </p:nvSpPr>
        <p:spPr bwMode="auto">
          <a:xfrm>
            <a:off x="0" y="6248400"/>
            <a:ext cx="7029450" cy="274638"/>
          </a:xfrm>
          <a:prstGeom prst="rect">
            <a:avLst/>
          </a:prstGeom>
          <a:noFill/>
          <a:ln w="9525">
            <a:noFill/>
            <a:miter lim="800000"/>
            <a:headEnd/>
            <a:tailEnd/>
          </a:ln>
          <a:effectLst/>
        </p:spPr>
        <p:txBody>
          <a:bodyPr wrap="none">
            <a:spAutoFit/>
          </a:bodyPr>
          <a:lstStyle/>
          <a:p>
            <a:pPr algn="ctr"/>
            <a:r>
              <a:rPr lang="en-US" sz="1200">
                <a:solidFill>
                  <a:schemeClr val="tx1"/>
                </a:solidFill>
              </a:rPr>
              <a:t>http://www.converteam.com/converteam/1/image/Services/Service/Service_UK/IMDrive_CIMDrive.jpg</a:t>
            </a:r>
          </a:p>
        </p:txBody>
      </p:sp>
      <p:sp>
        <p:nvSpPr>
          <p:cNvPr id="185348" name="Text Box 4"/>
          <p:cNvSpPr txBox="1">
            <a:spLocks noChangeArrowheads="1"/>
          </p:cNvSpPr>
          <p:nvPr/>
        </p:nvSpPr>
        <p:spPr bwMode="auto">
          <a:xfrm>
            <a:off x="2438400" y="381000"/>
            <a:ext cx="4311650" cy="579438"/>
          </a:xfrm>
          <a:prstGeom prst="rect">
            <a:avLst/>
          </a:prstGeom>
          <a:noFill/>
          <a:ln w="9525">
            <a:noFill/>
            <a:miter lim="800000"/>
            <a:headEnd/>
            <a:tailEnd/>
          </a:ln>
          <a:effectLst/>
        </p:spPr>
        <p:txBody>
          <a:bodyPr wrap="none">
            <a:spAutoFit/>
          </a:bodyPr>
          <a:lstStyle/>
          <a:p>
            <a:pPr algn="ctr"/>
            <a:r>
              <a:rPr lang="en-US" sz="3200">
                <a:solidFill>
                  <a:schemeClr val="tx1"/>
                </a:solidFill>
              </a:rPr>
              <a:t>Propulsion Motor Drive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467A85DD-2679-41EA-A0F5-86D7C2479E99}" type="slidenum">
              <a:rPr lang="en-US"/>
              <a:pPr/>
              <a:t>13</a:t>
            </a:fld>
            <a:endParaRPr lang="en-US"/>
          </a:p>
        </p:txBody>
      </p:sp>
      <p:pic>
        <p:nvPicPr>
          <p:cNvPr id="187394" name="Picture 2" descr="20mw"/>
          <p:cNvPicPr>
            <a:picLocks noChangeAspect="1" noChangeArrowheads="1"/>
          </p:cNvPicPr>
          <p:nvPr/>
        </p:nvPicPr>
        <p:blipFill>
          <a:blip r:embed="rId3" cstate="print"/>
          <a:srcRect/>
          <a:stretch>
            <a:fillRect/>
          </a:stretch>
        </p:blipFill>
        <p:spPr bwMode="auto">
          <a:xfrm>
            <a:off x="2057400" y="1295400"/>
            <a:ext cx="5457825" cy="4749800"/>
          </a:xfrm>
          <a:prstGeom prst="rect">
            <a:avLst/>
          </a:prstGeom>
          <a:noFill/>
        </p:spPr>
      </p:pic>
      <p:sp>
        <p:nvSpPr>
          <p:cNvPr id="187395" name="Text Box 3"/>
          <p:cNvSpPr txBox="1">
            <a:spLocks noChangeArrowheads="1"/>
          </p:cNvSpPr>
          <p:nvPr/>
        </p:nvSpPr>
        <p:spPr bwMode="auto">
          <a:xfrm>
            <a:off x="0" y="6248400"/>
            <a:ext cx="3489325" cy="274638"/>
          </a:xfrm>
          <a:prstGeom prst="rect">
            <a:avLst/>
          </a:prstGeom>
          <a:noFill/>
          <a:ln w="9525">
            <a:noFill/>
            <a:miter lim="800000"/>
            <a:headEnd/>
            <a:tailEnd/>
          </a:ln>
          <a:effectLst/>
        </p:spPr>
        <p:txBody>
          <a:bodyPr wrap="none">
            <a:spAutoFit/>
          </a:bodyPr>
          <a:lstStyle/>
          <a:p>
            <a:pPr algn="ctr"/>
            <a:r>
              <a:rPr lang="en-US" sz="1200">
                <a:solidFill>
                  <a:schemeClr val="tx1"/>
                </a:solidFill>
              </a:rPr>
              <a:t>http://navy-matters.beedall.com/images/20mw.gif</a:t>
            </a:r>
          </a:p>
        </p:txBody>
      </p:sp>
      <p:sp>
        <p:nvSpPr>
          <p:cNvPr id="187396" name="Text Box 4"/>
          <p:cNvSpPr txBox="1">
            <a:spLocks noChangeArrowheads="1"/>
          </p:cNvSpPr>
          <p:nvPr/>
        </p:nvSpPr>
        <p:spPr bwMode="auto">
          <a:xfrm>
            <a:off x="2286000" y="381000"/>
            <a:ext cx="4537075" cy="579438"/>
          </a:xfrm>
          <a:prstGeom prst="rect">
            <a:avLst/>
          </a:prstGeom>
          <a:noFill/>
          <a:ln w="9525">
            <a:noFill/>
            <a:miter lim="800000"/>
            <a:headEnd/>
            <a:tailEnd/>
          </a:ln>
          <a:effectLst/>
        </p:spPr>
        <p:txBody>
          <a:bodyPr wrap="none">
            <a:spAutoFit/>
          </a:bodyPr>
          <a:lstStyle/>
          <a:p>
            <a:pPr algn="ctr"/>
            <a:r>
              <a:rPr lang="en-US" sz="3200">
                <a:solidFill>
                  <a:schemeClr val="tx1"/>
                </a:solidFill>
              </a:rPr>
              <a:t>Propulsion Motor 19MW</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B7A75280-ADD5-47A9-94AE-738987E8E156}" type="slidenum">
              <a:rPr lang="en-US"/>
              <a:pPr/>
              <a:t>14</a:t>
            </a:fld>
            <a:endParaRPr lang="en-US"/>
          </a:p>
        </p:txBody>
      </p:sp>
      <p:sp>
        <p:nvSpPr>
          <p:cNvPr id="196610" name="Text Box 2"/>
          <p:cNvSpPr txBox="1">
            <a:spLocks noChangeArrowheads="1"/>
          </p:cNvSpPr>
          <p:nvPr/>
        </p:nvSpPr>
        <p:spPr bwMode="auto">
          <a:xfrm>
            <a:off x="1752600" y="457200"/>
            <a:ext cx="5507038" cy="579438"/>
          </a:xfrm>
          <a:prstGeom prst="rect">
            <a:avLst/>
          </a:prstGeom>
          <a:noFill/>
          <a:ln w="9525">
            <a:noFill/>
            <a:miter lim="800000"/>
            <a:headEnd/>
            <a:tailEnd/>
          </a:ln>
          <a:effectLst/>
        </p:spPr>
        <p:txBody>
          <a:bodyPr wrap="none">
            <a:spAutoFit/>
          </a:bodyPr>
          <a:lstStyle/>
          <a:p>
            <a:pPr algn="ctr"/>
            <a:r>
              <a:rPr lang="en-US" sz="3200">
                <a:solidFill>
                  <a:schemeClr val="tx1"/>
                </a:solidFill>
              </a:rPr>
              <a:t>DDG-1000 Propulsion Motors</a:t>
            </a:r>
          </a:p>
        </p:txBody>
      </p:sp>
      <p:pic>
        <p:nvPicPr>
          <p:cNvPr id="196611" name="Picture 3"/>
          <p:cNvPicPr>
            <a:picLocks noChangeAspect="1" noChangeArrowheads="1"/>
          </p:cNvPicPr>
          <p:nvPr/>
        </p:nvPicPr>
        <p:blipFill>
          <a:blip r:embed="rId3" cstate="print"/>
          <a:srcRect/>
          <a:stretch>
            <a:fillRect/>
          </a:stretch>
        </p:blipFill>
        <p:spPr bwMode="auto">
          <a:xfrm>
            <a:off x="1981200" y="1219200"/>
            <a:ext cx="5000625" cy="4772025"/>
          </a:xfrm>
          <a:prstGeom prst="rect">
            <a:avLst/>
          </a:prstGeom>
          <a:noFill/>
          <a:ln w="9525">
            <a:noFill/>
            <a:miter lim="800000"/>
            <a:headEnd/>
            <a:tailEnd/>
          </a:ln>
          <a:effectLst/>
        </p:spPr>
      </p:pic>
      <p:sp>
        <p:nvSpPr>
          <p:cNvPr id="196612" name="Text Box 4"/>
          <p:cNvSpPr txBox="1">
            <a:spLocks noChangeArrowheads="1"/>
          </p:cNvSpPr>
          <p:nvPr/>
        </p:nvSpPr>
        <p:spPr bwMode="auto">
          <a:xfrm>
            <a:off x="0" y="6248400"/>
            <a:ext cx="5068888" cy="274638"/>
          </a:xfrm>
          <a:prstGeom prst="rect">
            <a:avLst/>
          </a:prstGeom>
          <a:noFill/>
          <a:ln w="9525">
            <a:noFill/>
            <a:miter lim="800000"/>
            <a:headEnd/>
            <a:tailEnd/>
          </a:ln>
          <a:effectLst/>
        </p:spPr>
        <p:txBody>
          <a:bodyPr wrap="none">
            <a:spAutoFit/>
          </a:bodyPr>
          <a:lstStyle/>
          <a:p>
            <a:pPr algn="ctr"/>
            <a:r>
              <a:rPr lang="en-US" sz="1200">
                <a:solidFill>
                  <a:schemeClr val="tx1"/>
                </a:solidFill>
              </a:rPr>
              <a:t>http://www.amsc.com/images/products/ONR_motor%20COMP_0707.jpg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DF8E3655-303F-452A-A6D1-BFA98DDA0937}" type="slidenum">
              <a:rPr lang="en-US"/>
              <a:pPr/>
              <a:t>15</a:t>
            </a:fld>
            <a:endParaRPr lang="en-US"/>
          </a:p>
        </p:txBody>
      </p:sp>
      <p:sp>
        <p:nvSpPr>
          <p:cNvPr id="204802" name="Text Box 2"/>
          <p:cNvSpPr txBox="1">
            <a:spLocks noChangeArrowheads="1"/>
          </p:cNvSpPr>
          <p:nvPr/>
        </p:nvSpPr>
        <p:spPr bwMode="auto">
          <a:xfrm>
            <a:off x="981075" y="457200"/>
            <a:ext cx="7172325" cy="579438"/>
          </a:xfrm>
          <a:prstGeom prst="rect">
            <a:avLst/>
          </a:prstGeom>
          <a:noFill/>
          <a:ln w="9525">
            <a:noFill/>
            <a:miter lim="800000"/>
            <a:headEnd/>
            <a:tailEnd/>
          </a:ln>
          <a:effectLst/>
        </p:spPr>
        <p:txBody>
          <a:bodyPr wrap="none">
            <a:spAutoFit/>
          </a:bodyPr>
          <a:lstStyle/>
          <a:p>
            <a:pPr algn="ctr"/>
            <a:r>
              <a:rPr lang="en-US" sz="3200" dirty="0">
                <a:solidFill>
                  <a:schemeClr val="tx1"/>
                </a:solidFill>
              </a:rPr>
              <a:t>Integrated Fight Through Power (IFTP)</a:t>
            </a:r>
          </a:p>
        </p:txBody>
      </p:sp>
      <p:sp>
        <p:nvSpPr>
          <p:cNvPr id="204803" name="Text Box 3"/>
          <p:cNvSpPr txBox="1">
            <a:spLocks noChangeArrowheads="1"/>
          </p:cNvSpPr>
          <p:nvPr/>
        </p:nvSpPr>
        <p:spPr bwMode="auto">
          <a:xfrm>
            <a:off x="1066800" y="1371600"/>
            <a:ext cx="4856163" cy="701675"/>
          </a:xfrm>
          <a:prstGeom prst="rect">
            <a:avLst/>
          </a:prstGeom>
          <a:noFill/>
          <a:ln w="9525">
            <a:noFill/>
            <a:miter lim="800000"/>
            <a:headEnd/>
            <a:tailEnd/>
          </a:ln>
          <a:effectLst/>
        </p:spPr>
        <p:txBody>
          <a:bodyPr wrap="none">
            <a:spAutoFit/>
          </a:bodyPr>
          <a:lstStyle/>
          <a:p>
            <a:r>
              <a:rPr lang="en-US" sz="2000">
                <a:solidFill>
                  <a:schemeClr val="tx1"/>
                </a:solidFill>
              </a:rPr>
              <a:t>Ship service power (low-voltage, 450Vac)</a:t>
            </a:r>
          </a:p>
          <a:p>
            <a:r>
              <a:rPr lang="en-US" sz="2000">
                <a:solidFill>
                  <a:schemeClr val="tx1"/>
                </a:solidFill>
              </a:rPr>
              <a:t>Medium- to low-voltage conversion</a:t>
            </a:r>
          </a:p>
        </p:txBody>
      </p:sp>
      <p:sp>
        <p:nvSpPr>
          <p:cNvPr id="204804" name="Text Box 4"/>
          <p:cNvSpPr txBox="1">
            <a:spLocks noChangeArrowheads="1"/>
          </p:cNvSpPr>
          <p:nvPr/>
        </p:nvSpPr>
        <p:spPr bwMode="auto">
          <a:xfrm>
            <a:off x="0" y="6248400"/>
            <a:ext cx="7148513" cy="274638"/>
          </a:xfrm>
          <a:prstGeom prst="rect">
            <a:avLst/>
          </a:prstGeom>
          <a:noFill/>
          <a:ln w="9525">
            <a:noFill/>
            <a:miter lim="800000"/>
            <a:headEnd/>
            <a:tailEnd/>
          </a:ln>
          <a:effectLst/>
        </p:spPr>
        <p:txBody>
          <a:bodyPr wrap="none">
            <a:spAutoFit/>
          </a:bodyPr>
          <a:lstStyle/>
          <a:p>
            <a:pPr algn="ctr"/>
            <a:r>
              <a:rPr lang="en-US" sz="1200">
                <a:solidFill>
                  <a:schemeClr val="tx1"/>
                </a:solidFill>
              </a:rPr>
              <a:t>https://www.neco.navy.mil/synopsis_file/N00024NGIPS_Technology_Dev_Roadmap_final_Distro_A.pdf</a:t>
            </a:r>
          </a:p>
        </p:txBody>
      </p:sp>
      <p:pic>
        <p:nvPicPr>
          <p:cNvPr id="204805" name="Picture 5"/>
          <p:cNvPicPr>
            <a:picLocks noChangeAspect="1" noChangeArrowheads="1"/>
          </p:cNvPicPr>
          <p:nvPr/>
        </p:nvPicPr>
        <p:blipFill>
          <a:blip r:embed="rId3" cstate="print"/>
          <a:srcRect l="23750" t="28000" r="22501" b="13000"/>
          <a:stretch>
            <a:fillRect/>
          </a:stretch>
        </p:blipFill>
        <p:spPr bwMode="auto">
          <a:xfrm>
            <a:off x="1752600" y="2209800"/>
            <a:ext cx="5638800" cy="3868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FEFB3379-14A5-4A04-B78B-6B0408E1A513}" type="slidenum">
              <a:rPr lang="en-US"/>
              <a:pPr/>
              <a:t>16</a:t>
            </a:fld>
            <a:endParaRPr lang="en-US"/>
          </a:p>
        </p:txBody>
      </p:sp>
      <p:sp>
        <p:nvSpPr>
          <p:cNvPr id="189442" name="Text Box 2"/>
          <p:cNvSpPr txBox="1">
            <a:spLocks noChangeArrowheads="1"/>
          </p:cNvSpPr>
          <p:nvPr/>
        </p:nvSpPr>
        <p:spPr bwMode="auto">
          <a:xfrm>
            <a:off x="2365375" y="457200"/>
            <a:ext cx="4492625" cy="579438"/>
          </a:xfrm>
          <a:prstGeom prst="rect">
            <a:avLst/>
          </a:prstGeom>
          <a:noFill/>
          <a:ln w="9525">
            <a:noFill/>
            <a:miter lim="800000"/>
            <a:headEnd/>
            <a:tailEnd/>
          </a:ln>
          <a:effectLst/>
        </p:spPr>
        <p:txBody>
          <a:bodyPr wrap="none">
            <a:spAutoFit/>
          </a:bodyPr>
          <a:lstStyle/>
          <a:p>
            <a:pPr algn="ctr"/>
            <a:r>
              <a:rPr lang="en-US" sz="3200" dirty="0">
                <a:solidFill>
                  <a:schemeClr val="tx1"/>
                </a:solidFill>
              </a:rPr>
              <a:t>IFTP Power Conversion</a:t>
            </a:r>
          </a:p>
        </p:txBody>
      </p:sp>
      <p:sp>
        <p:nvSpPr>
          <p:cNvPr id="189443" name="Text Box 3"/>
          <p:cNvSpPr txBox="1">
            <a:spLocks noChangeArrowheads="1"/>
          </p:cNvSpPr>
          <p:nvPr/>
        </p:nvSpPr>
        <p:spPr bwMode="auto">
          <a:xfrm>
            <a:off x="381000" y="1524000"/>
            <a:ext cx="3624263" cy="1006475"/>
          </a:xfrm>
          <a:prstGeom prst="rect">
            <a:avLst/>
          </a:prstGeom>
          <a:noFill/>
          <a:ln w="9525">
            <a:noFill/>
            <a:miter lim="800000"/>
            <a:headEnd/>
            <a:tailEnd/>
          </a:ln>
          <a:effectLst/>
        </p:spPr>
        <p:txBody>
          <a:bodyPr wrap="none">
            <a:spAutoFit/>
          </a:bodyPr>
          <a:lstStyle/>
          <a:p>
            <a:r>
              <a:rPr lang="en-US" sz="2000">
                <a:solidFill>
                  <a:schemeClr val="tx1"/>
                </a:solidFill>
              </a:rPr>
              <a:t>PCM-1, dc-dc power converter</a:t>
            </a:r>
          </a:p>
          <a:p>
            <a:r>
              <a:rPr lang="en-US" sz="2000">
                <a:solidFill>
                  <a:schemeClr val="tx1"/>
                </a:solidFill>
              </a:rPr>
              <a:t>PCM-2, dc-ac power converter</a:t>
            </a:r>
          </a:p>
          <a:p>
            <a:r>
              <a:rPr lang="en-US" sz="2000">
                <a:solidFill>
                  <a:schemeClr val="tx1"/>
                </a:solidFill>
              </a:rPr>
              <a:t>PCM-4, ac-dc power converter</a:t>
            </a:r>
          </a:p>
        </p:txBody>
      </p:sp>
      <p:sp>
        <p:nvSpPr>
          <p:cNvPr id="189444" name="Text Box 4"/>
          <p:cNvSpPr txBox="1">
            <a:spLocks noChangeArrowheads="1"/>
          </p:cNvSpPr>
          <p:nvPr/>
        </p:nvSpPr>
        <p:spPr bwMode="auto">
          <a:xfrm>
            <a:off x="0" y="6248400"/>
            <a:ext cx="3221038" cy="274638"/>
          </a:xfrm>
          <a:prstGeom prst="rect">
            <a:avLst/>
          </a:prstGeom>
          <a:noFill/>
          <a:ln w="9525">
            <a:noFill/>
            <a:miter lim="800000"/>
            <a:headEnd/>
            <a:tailEnd/>
          </a:ln>
          <a:effectLst/>
        </p:spPr>
        <p:txBody>
          <a:bodyPr wrap="none">
            <a:spAutoFit/>
          </a:bodyPr>
          <a:lstStyle/>
          <a:p>
            <a:r>
              <a:rPr lang="en-US" sz="1200">
                <a:solidFill>
                  <a:schemeClr val="tx1"/>
                </a:solidFill>
              </a:rPr>
              <a:t>http://www.ga.com/atg/EMS/images/iftp-2.jpg</a:t>
            </a:r>
          </a:p>
        </p:txBody>
      </p:sp>
      <p:pic>
        <p:nvPicPr>
          <p:cNvPr id="189445" name="Picture 5"/>
          <p:cNvPicPr>
            <a:picLocks noChangeAspect="1" noChangeArrowheads="1"/>
          </p:cNvPicPr>
          <p:nvPr/>
        </p:nvPicPr>
        <p:blipFill>
          <a:blip r:embed="rId3" cstate="print"/>
          <a:srcRect t="1469" r="908"/>
          <a:stretch>
            <a:fillRect/>
          </a:stretch>
        </p:blipFill>
        <p:spPr bwMode="auto">
          <a:xfrm>
            <a:off x="228600" y="2590800"/>
            <a:ext cx="8763000" cy="2690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CE1CA336-5822-4602-92DE-5EC2A23D50D5}" type="slidenum">
              <a:rPr lang="en-US"/>
              <a:pPr/>
              <a:t>17</a:t>
            </a:fld>
            <a:endParaRPr lang="en-US"/>
          </a:p>
        </p:txBody>
      </p:sp>
      <p:sp>
        <p:nvSpPr>
          <p:cNvPr id="194562" name="Text Box 2"/>
          <p:cNvSpPr txBox="1">
            <a:spLocks noChangeArrowheads="1"/>
          </p:cNvSpPr>
          <p:nvPr/>
        </p:nvSpPr>
        <p:spPr bwMode="auto">
          <a:xfrm>
            <a:off x="3276600" y="381000"/>
            <a:ext cx="2554288" cy="579438"/>
          </a:xfrm>
          <a:prstGeom prst="rect">
            <a:avLst/>
          </a:prstGeom>
          <a:noFill/>
          <a:ln w="9525">
            <a:noFill/>
            <a:miter lim="800000"/>
            <a:headEnd/>
            <a:tailEnd/>
          </a:ln>
          <a:effectLst/>
        </p:spPr>
        <p:txBody>
          <a:bodyPr wrap="none">
            <a:spAutoFit/>
          </a:bodyPr>
          <a:lstStyle/>
          <a:p>
            <a:pPr algn="ctr"/>
            <a:r>
              <a:rPr lang="en-US" sz="3200">
                <a:solidFill>
                  <a:schemeClr val="tx1"/>
                </a:solidFill>
              </a:rPr>
              <a:t>IPS Test Site</a:t>
            </a:r>
          </a:p>
        </p:txBody>
      </p:sp>
      <p:sp>
        <p:nvSpPr>
          <p:cNvPr id="194563" name="Text Box 3"/>
          <p:cNvSpPr txBox="1">
            <a:spLocks noChangeArrowheads="1"/>
          </p:cNvSpPr>
          <p:nvPr/>
        </p:nvSpPr>
        <p:spPr bwMode="auto">
          <a:xfrm>
            <a:off x="0" y="6248400"/>
            <a:ext cx="4195763" cy="274638"/>
          </a:xfrm>
          <a:prstGeom prst="rect">
            <a:avLst/>
          </a:prstGeom>
          <a:noFill/>
          <a:ln w="9525">
            <a:noFill/>
            <a:miter lim="800000"/>
            <a:headEnd/>
            <a:tailEnd/>
          </a:ln>
          <a:effectLst/>
        </p:spPr>
        <p:txBody>
          <a:bodyPr wrap="none">
            <a:spAutoFit/>
          </a:bodyPr>
          <a:lstStyle/>
          <a:p>
            <a:pPr algn="ctr"/>
            <a:r>
              <a:rPr lang="en-US" sz="1200">
                <a:solidFill>
                  <a:schemeClr val="tx1"/>
                </a:solidFill>
              </a:rPr>
              <a:t>M. Collins, DD(X) IPS Revolution in Shipboard Power, 2003</a:t>
            </a:r>
          </a:p>
        </p:txBody>
      </p:sp>
      <p:pic>
        <p:nvPicPr>
          <p:cNvPr id="194564" name="Picture 4"/>
          <p:cNvPicPr>
            <a:picLocks noChangeAspect="1" noChangeArrowheads="1"/>
          </p:cNvPicPr>
          <p:nvPr/>
        </p:nvPicPr>
        <p:blipFill>
          <a:blip r:embed="rId3" cstate="print"/>
          <a:srcRect l="21249" t="19000" r="20000" b="10001"/>
          <a:stretch>
            <a:fillRect/>
          </a:stretch>
        </p:blipFill>
        <p:spPr bwMode="auto">
          <a:xfrm>
            <a:off x="1143000" y="990600"/>
            <a:ext cx="6934200" cy="523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98E8A43B-7BDB-410D-A0C8-083ECE3832C3}" type="slidenum">
              <a:rPr lang="en-US"/>
              <a:pPr/>
              <a:t>18</a:t>
            </a:fld>
            <a:endParaRPr lang="en-US"/>
          </a:p>
        </p:txBody>
      </p:sp>
      <p:sp>
        <p:nvSpPr>
          <p:cNvPr id="206850" name="Text Box 2"/>
          <p:cNvSpPr txBox="1">
            <a:spLocks noChangeArrowheads="1"/>
          </p:cNvSpPr>
          <p:nvPr/>
        </p:nvSpPr>
        <p:spPr bwMode="auto">
          <a:xfrm>
            <a:off x="2590800" y="381000"/>
            <a:ext cx="3884613" cy="579438"/>
          </a:xfrm>
          <a:prstGeom prst="rect">
            <a:avLst/>
          </a:prstGeom>
          <a:noFill/>
          <a:ln w="9525">
            <a:noFill/>
            <a:miter lim="800000"/>
            <a:headEnd/>
            <a:tailEnd/>
          </a:ln>
          <a:effectLst/>
        </p:spPr>
        <p:txBody>
          <a:bodyPr wrap="none">
            <a:spAutoFit/>
          </a:bodyPr>
          <a:lstStyle/>
          <a:p>
            <a:pPr algn="ctr"/>
            <a:r>
              <a:rPr lang="en-US" sz="3200">
                <a:solidFill>
                  <a:schemeClr val="tx1"/>
                </a:solidFill>
              </a:rPr>
              <a:t>IPS Test Site Layout</a:t>
            </a:r>
          </a:p>
        </p:txBody>
      </p:sp>
      <p:pic>
        <p:nvPicPr>
          <p:cNvPr id="206851" name="Picture 3"/>
          <p:cNvPicPr>
            <a:picLocks noChangeAspect="1" noChangeArrowheads="1"/>
          </p:cNvPicPr>
          <p:nvPr/>
        </p:nvPicPr>
        <p:blipFill>
          <a:blip r:embed="rId3" cstate="print"/>
          <a:srcRect l="21249" t="19000" r="20665" b="11874"/>
          <a:stretch>
            <a:fillRect/>
          </a:stretch>
        </p:blipFill>
        <p:spPr bwMode="auto">
          <a:xfrm>
            <a:off x="1066800" y="914400"/>
            <a:ext cx="7081838" cy="5267325"/>
          </a:xfrm>
          <a:prstGeom prst="rect">
            <a:avLst/>
          </a:prstGeom>
          <a:noFill/>
          <a:ln w="9525">
            <a:noFill/>
            <a:miter lim="800000"/>
            <a:headEnd/>
            <a:tailEnd/>
          </a:ln>
          <a:effectLst/>
        </p:spPr>
      </p:pic>
      <p:sp>
        <p:nvSpPr>
          <p:cNvPr id="206852" name="Text Box 4"/>
          <p:cNvSpPr txBox="1">
            <a:spLocks noChangeArrowheads="1"/>
          </p:cNvSpPr>
          <p:nvPr/>
        </p:nvSpPr>
        <p:spPr bwMode="auto">
          <a:xfrm>
            <a:off x="0" y="6248400"/>
            <a:ext cx="4195763" cy="274638"/>
          </a:xfrm>
          <a:prstGeom prst="rect">
            <a:avLst/>
          </a:prstGeom>
          <a:noFill/>
          <a:ln w="9525">
            <a:noFill/>
            <a:miter lim="800000"/>
            <a:headEnd/>
            <a:tailEnd/>
          </a:ln>
          <a:effectLst/>
        </p:spPr>
        <p:txBody>
          <a:bodyPr wrap="none">
            <a:spAutoFit/>
          </a:bodyPr>
          <a:lstStyle/>
          <a:p>
            <a:pPr algn="ctr"/>
            <a:r>
              <a:rPr lang="en-US" sz="1200">
                <a:solidFill>
                  <a:schemeClr val="tx1"/>
                </a:solidFill>
              </a:rPr>
              <a:t>M. Collins, DD(X) IPS Revolution in Shipboard Power, 2003</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59549C84-9A1F-411C-9149-FDE7BAC73500}" type="slidenum">
              <a:rPr lang="en-US"/>
              <a:pPr/>
              <a:t>19</a:t>
            </a:fld>
            <a:endParaRPr lang="en-US"/>
          </a:p>
        </p:txBody>
      </p:sp>
      <p:sp>
        <p:nvSpPr>
          <p:cNvPr id="198658" name="Text Box 2"/>
          <p:cNvSpPr txBox="1">
            <a:spLocks noChangeArrowheads="1"/>
          </p:cNvSpPr>
          <p:nvPr/>
        </p:nvSpPr>
        <p:spPr bwMode="auto">
          <a:xfrm>
            <a:off x="2590800" y="381000"/>
            <a:ext cx="3792538" cy="579438"/>
          </a:xfrm>
          <a:prstGeom prst="rect">
            <a:avLst/>
          </a:prstGeom>
          <a:noFill/>
          <a:ln w="9525">
            <a:noFill/>
            <a:miter lim="800000"/>
            <a:headEnd/>
            <a:tailEnd/>
          </a:ln>
          <a:effectLst/>
        </p:spPr>
        <p:txBody>
          <a:bodyPr wrap="none">
            <a:spAutoFit/>
          </a:bodyPr>
          <a:lstStyle/>
          <a:p>
            <a:pPr algn="ctr"/>
            <a:r>
              <a:rPr lang="en-US" sz="3200">
                <a:solidFill>
                  <a:schemeClr val="tx1"/>
                </a:solidFill>
              </a:rPr>
              <a:t>DDG-1000 Program</a:t>
            </a:r>
          </a:p>
        </p:txBody>
      </p:sp>
      <p:sp>
        <p:nvSpPr>
          <p:cNvPr id="198659" name="Text Box 3"/>
          <p:cNvSpPr txBox="1">
            <a:spLocks noChangeArrowheads="1"/>
          </p:cNvSpPr>
          <p:nvPr/>
        </p:nvSpPr>
        <p:spPr bwMode="auto">
          <a:xfrm>
            <a:off x="0" y="6248400"/>
            <a:ext cx="6743700" cy="274638"/>
          </a:xfrm>
          <a:prstGeom prst="rect">
            <a:avLst/>
          </a:prstGeom>
          <a:noFill/>
          <a:ln w="9525">
            <a:noFill/>
            <a:miter lim="800000"/>
            <a:headEnd/>
            <a:tailEnd/>
          </a:ln>
          <a:effectLst/>
        </p:spPr>
        <p:txBody>
          <a:bodyPr wrap="none">
            <a:spAutoFit/>
          </a:bodyPr>
          <a:lstStyle/>
          <a:p>
            <a:pPr algn="ctr"/>
            <a:r>
              <a:rPr lang="en-US" sz="1200">
                <a:solidFill>
                  <a:schemeClr val="tx1"/>
                </a:solidFill>
              </a:rPr>
              <a:t>http://www.defenseindustrydaily.com/images/SHIP_DDG-1000_Critical_Tech_Status_2006_lg.jpg</a:t>
            </a:r>
          </a:p>
        </p:txBody>
      </p:sp>
      <p:pic>
        <p:nvPicPr>
          <p:cNvPr id="198660" name="Picture 4"/>
          <p:cNvPicPr>
            <a:picLocks noChangeAspect="1" noChangeArrowheads="1"/>
          </p:cNvPicPr>
          <p:nvPr/>
        </p:nvPicPr>
        <p:blipFill>
          <a:blip r:embed="rId3" cstate="print"/>
          <a:srcRect/>
          <a:stretch>
            <a:fillRect/>
          </a:stretch>
        </p:blipFill>
        <p:spPr bwMode="auto">
          <a:xfrm>
            <a:off x="381000" y="914400"/>
            <a:ext cx="8382000" cy="5300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p:txBody>
          <a:bodyPr/>
          <a:lstStyle/>
          <a:p>
            <a:fld id="{F3AD7444-7395-4DF3-A441-5A87060FE871}" type="slidenum">
              <a:rPr lang="en-US"/>
              <a:pPr/>
              <a:t>2</a:t>
            </a:fld>
            <a:endParaRPr lang="en-US"/>
          </a:p>
        </p:txBody>
      </p:sp>
      <p:sp>
        <p:nvSpPr>
          <p:cNvPr id="210946" name="Rectangle 2"/>
          <p:cNvSpPr>
            <a:spLocks noGrp="1" noChangeArrowheads="1"/>
          </p:cNvSpPr>
          <p:nvPr>
            <p:ph type="title"/>
          </p:nvPr>
        </p:nvSpPr>
        <p:spPr>
          <a:xfrm>
            <a:off x="381000" y="228600"/>
            <a:ext cx="8229600" cy="3352800"/>
          </a:xfrm>
        </p:spPr>
        <p:txBody>
          <a:bodyPr/>
          <a:lstStyle/>
          <a:p>
            <a:r>
              <a:rPr lang="en-US" sz="3200"/>
              <a:t>Some Electric Drive System Applications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829BE320-C930-4DF2-9314-57B944242333}" type="slidenum">
              <a:rPr lang="en-US"/>
              <a:pPr/>
              <a:t>20</a:t>
            </a:fld>
            <a:endParaRPr lang="en-US"/>
          </a:p>
        </p:txBody>
      </p:sp>
      <p:sp>
        <p:nvSpPr>
          <p:cNvPr id="200706" name="Text Box 2"/>
          <p:cNvSpPr txBox="1">
            <a:spLocks noChangeArrowheads="1"/>
          </p:cNvSpPr>
          <p:nvPr/>
        </p:nvSpPr>
        <p:spPr bwMode="auto">
          <a:xfrm>
            <a:off x="3124200" y="457200"/>
            <a:ext cx="2825750" cy="579438"/>
          </a:xfrm>
          <a:prstGeom prst="rect">
            <a:avLst/>
          </a:prstGeom>
          <a:noFill/>
          <a:ln w="9525">
            <a:noFill/>
            <a:miter lim="800000"/>
            <a:headEnd/>
            <a:tailEnd/>
          </a:ln>
          <a:effectLst/>
        </p:spPr>
        <p:txBody>
          <a:bodyPr wrap="none">
            <a:spAutoFit/>
          </a:bodyPr>
          <a:lstStyle/>
          <a:p>
            <a:pPr algn="ctr"/>
            <a:r>
              <a:rPr lang="en-US" sz="3200">
                <a:solidFill>
                  <a:schemeClr val="tx1"/>
                </a:solidFill>
              </a:rPr>
              <a:t>MVAC System</a:t>
            </a:r>
          </a:p>
        </p:txBody>
      </p:sp>
      <p:sp>
        <p:nvSpPr>
          <p:cNvPr id="200707" name="Text Box 3"/>
          <p:cNvSpPr txBox="1">
            <a:spLocks noChangeArrowheads="1"/>
          </p:cNvSpPr>
          <p:nvPr/>
        </p:nvSpPr>
        <p:spPr bwMode="auto">
          <a:xfrm>
            <a:off x="0" y="6248400"/>
            <a:ext cx="4195763" cy="274638"/>
          </a:xfrm>
          <a:prstGeom prst="rect">
            <a:avLst/>
          </a:prstGeom>
          <a:noFill/>
          <a:ln w="9525">
            <a:noFill/>
            <a:miter lim="800000"/>
            <a:headEnd/>
            <a:tailEnd/>
          </a:ln>
          <a:effectLst/>
        </p:spPr>
        <p:txBody>
          <a:bodyPr wrap="none">
            <a:spAutoFit/>
          </a:bodyPr>
          <a:lstStyle/>
          <a:p>
            <a:pPr algn="ctr"/>
            <a:r>
              <a:rPr lang="en-US" sz="1200">
                <a:solidFill>
                  <a:schemeClr val="tx1"/>
                </a:solidFill>
              </a:rPr>
              <a:t>M. Collins, DD(X) IPS Revolution in Shipboard Power, 2003</a:t>
            </a:r>
          </a:p>
        </p:txBody>
      </p:sp>
      <p:pic>
        <p:nvPicPr>
          <p:cNvPr id="200708" name="Picture 4"/>
          <p:cNvPicPr>
            <a:picLocks noChangeAspect="1" noChangeArrowheads="1"/>
          </p:cNvPicPr>
          <p:nvPr/>
        </p:nvPicPr>
        <p:blipFill>
          <a:blip r:embed="rId3" cstate="print"/>
          <a:srcRect l="22501" t="31000" r="20000" b="14999"/>
          <a:stretch>
            <a:fillRect/>
          </a:stretch>
        </p:blipFill>
        <p:spPr bwMode="auto">
          <a:xfrm>
            <a:off x="228600" y="1066800"/>
            <a:ext cx="8686800" cy="51006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3AD7311-D961-4FCA-AF64-A5C271CC9AD9}" type="slidenum">
              <a:rPr lang="en-US"/>
              <a:pPr/>
              <a:t>21</a:t>
            </a:fld>
            <a:endParaRPr lang="en-US"/>
          </a:p>
        </p:txBody>
      </p:sp>
      <p:sp>
        <p:nvSpPr>
          <p:cNvPr id="130050" name="Rectangle 2"/>
          <p:cNvSpPr>
            <a:spLocks noGrp="1" noChangeArrowheads="1"/>
          </p:cNvSpPr>
          <p:nvPr>
            <p:ph type="title"/>
          </p:nvPr>
        </p:nvSpPr>
        <p:spPr>
          <a:xfrm>
            <a:off x="457200" y="274638"/>
            <a:ext cx="8229600" cy="715962"/>
          </a:xfrm>
        </p:spPr>
        <p:txBody>
          <a:bodyPr/>
          <a:lstStyle/>
          <a:p>
            <a:r>
              <a:rPr lang="en-US" sz="3200"/>
              <a:t>Electric Mining Trucks</a:t>
            </a:r>
          </a:p>
        </p:txBody>
      </p:sp>
      <p:pic>
        <p:nvPicPr>
          <p:cNvPr id="130051" name="Picture 3"/>
          <p:cNvPicPr>
            <a:picLocks noGrp="1" noChangeAspect="1" noChangeArrowheads="1"/>
          </p:cNvPicPr>
          <p:nvPr>
            <p:ph idx="1"/>
          </p:nvPr>
        </p:nvPicPr>
        <p:blipFill>
          <a:blip r:embed="rId3" cstate="print"/>
          <a:srcRect/>
          <a:stretch>
            <a:fillRect/>
          </a:stretch>
        </p:blipFill>
        <p:spPr>
          <a:xfrm>
            <a:off x="1524000" y="1219200"/>
            <a:ext cx="6172200" cy="3971925"/>
          </a:xfrm>
          <a:noFill/>
          <a:ln/>
        </p:spPr>
      </p:pic>
      <p:sp>
        <p:nvSpPr>
          <p:cNvPr id="130053" name="Text Box 5"/>
          <p:cNvSpPr txBox="1">
            <a:spLocks noChangeArrowheads="1"/>
          </p:cNvSpPr>
          <p:nvPr/>
        </p:nvSpPr>
        <p:spPr bwMode="auto">
          <a:xfrm>
            <a:off x="228600" y="5486400"/>
            <a:ext cx="8686800" cy="1006475"/>
          </a:xfrm>
          <a:prstGeom prst="rect">
            <a:avLst/>
          </a:prstGeom>
          <a:noFill/>
          <a:ln w="9525">
            <a:noFill/>
            <a:miter lim="800000"/>
            <a:headEnd/>
            <a:tailEnd/>
          </a:ln>
          <a:effectLst/>
        </p:spPr>
        <p:txBody>
          <a:bodyPr>
            <a:spAutoFit/>
          </a:bodyPr>
          <a:lstStyle/>
          <a:p>
            <a:r>
              <a:rPr lang="en-US" sz="2000"/>
              <a:t>One of the haul trucks fitted with a pantograph for the trolley-assist system, which uses electric power from the main grid to move the trucks up the steep pit ramps.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6B323C3-0289-432B-A72A-ADDDFDFEB2B5}" type="slidenum">
              <a:rPr lang="en-US"/>
              <a:pPr/>
              <a:t>22</a:t>
            </a:fld>
            <a:endParaRPr lang="en-US"/>
          </a:p>
        </p:txBody>
      </p:sp>
      <p:sp>
        <p:nvSpPr>
          <p:cNvPr id="132098" name="Rectangle 2"/>
          <p:cNvSpPr>
            <a:spLocks noGrp="1" noChangeArrowheads="1"/>
          </p:cNvSpPr>
          <p:nvPr>
            <p:ph type="title"/>
          </p:nvPr>
        </p:nvSpPr>
        <p:spPr>
          <a:xfrm>
            <a:off x="457200" y="381000"/>
            <a:ext cx="8229600" cy="609600"/>
          </a:xfrm>
        </p:spPr>
        <p:txBody>
          <a:bodyPr/>
          <a:lstStyle/>
          <a:p>
            <a:r>
              <a:rPr lang="en-US" sz="3200"/>
              <a:t>Electric Shovel and Truck</a:t>
            </a:r>
          </a:p>
        </p:txBody>
      </p:sp>
      <p:pic>
        <p:nvPicPr>
          <p:cNvPr id="132099" name="Picture 3"/>
          <p:cNvPicPr>
            <a:picLocks noGrp="1" noChangeAspect="1" noChangeArrowheads="1"/>
          </p:cNvPicPr>
          <p:nvPr>
            <p:ph idx="1"/>
          </p:nvPr>
        </p:nvPicPr>
        <p:blipFill>
          <a:blip r:embed="rId3" cstate="print"/>
          <a:srcRect l="1823" t="2431" r="2228" b="3342"/>
          <a:stretch>
            <a:fillRect/>
          </a:stretch>
        </p:blipFill>
        <p:spPr>
          <a:xfrm>
            <a:off x="1676400" y="1143000"/>
            <a:ext cx="5867400" cy="3911600"/>
          </a:xfrm>
          <a:noFill/>
          <a:ln/>
        </p:spPr>
      </p:pic>
      <p:sp>
        <p:nvSpPr>
          <p:cNvPr id="132101" name="Text Box 5"/>
          <p:cNvSpPr txBox="1">
            <a:spLocks noChangeArrowheads="1"/>
          </p:cNvSpPr>
          <p:nvPr/>
        </p:nvSpPr>
        <p:spPr bwMode="auto">
          <a:xfrm>
            <a:off x="457200" y="5181600"/>
            <a:ext cx="7924800" cy="1311275"/>
          </a:xfrm>
          <a:prstGeom prst="rect">
            <a:avLst/>
          </a:prstGeom>
          <a:noFill/>
          <a:ln w="9525">
            <a:noFill/>
            <a:miter lim="800000"/>
            <a:headEnd/>
            <a:tailEnd/>
          </a:ln>
          <a:effectLst/>
        </p:spPr>
        <p:txBody>
          <a:bodyPr>
            <a:spAutoFit/>
          </a:bodyPr>
          <a:lstStyle/>
          <a:p>
            <a:r>
              <a:rPr lang="en-US" sz="2000"/>
              <a:t>Electric shovels load the broken material into trucks for transport from the pit. Initial pit equipment included shovels with 11 cubic yard buckets and 85 ton production trucks. For the 1990s, the mine is converting its fleet to 170 and 190 ton trucks.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1DFD0AE-86F1-4755-9DB3-B517EAE94DF9}" type="slidenum">
              <a:rPr lang="en-US"/>
              <a:pPr/>
              <a:t>23</a:t>
            </a:fld>
            <a:endParaRPr lang="en-US"/>
          </a:p>
        </p:txBody>
      </p:sp>
      <p:sp>
        <p:nvSpPr>
          <p:cNvPr id="134146" name="Rectangle 2"/>
          <p:cNvSpPr>
            <a:spLocks noGrp="1" noChangeArrowheads="1"/>
          </p:cNvSpPr>
          <p:nvPr>
            <p:ph type="title"/>
          </p:nvPr>
        </p:nvSpPr>
        <p:spPr>
          <a:xfrm>
            <a:off x="457200" y="274638"/>
            <a:ext cx="8229600" cy="715962"/>
          </a:xfrm>
        </p:spPr>
        <p:txBody>
          <a:bodyPr/>
          <a:lstStyle/>
          <a:p>
            <a:r>
              <a:rPr lang="en-US" sz="3200"/>
              <a:t>Dragline and Shovel</a:t>
            </a:r>
          </a:p>
        </p:txBody>
      </p:sp>
      <p:pic>
        <p:nvPicPr>
          <p:cNvPr id="134147" name="Picture 3"/>
          <p:cNvPicPr>
            <a:picLocks noGrp="1" noChangeAspect="1" noChangeArrowheads="1"/>
          </p:cNvPicPr>
          <p:nvPr>
            <p:ph idx="1"/>
          </p:nvPr>
        </p:nvPicPr>
        <p:blipFill>
          <a:blip r:embed="rId3" cstate="print"/>
          <a:srcRect/>
          <a:stretch>
            <a:fillRect/>
          </a:stretch>
        </p:blipFill>
        <p:spPr>
          <a:xfrm>
            <a:off x="1143000" y="889000"/>
            <a:ext cx="6934200" cy="4627563"/>
          </a:xfrm>
          <a:noFill/>
          <a:ln/>
        </p:spPr>
      </p:pic>
      <p:sp>
        <p:nvSpPr>
          <p:cNvPr id="134149" name="Text Box 5"/>
          <p:cNvSpPr txBox="1">
            <a:spLocks noChangeArrowheads="1"/>
          </p:cNvSpPr>
          <p:nvPr/>
        </p:nvSpPr>
        <p:spPr bwMode="auto">
          <a:xfrm>
            <a:off x="914400" y="5486400"/>
            <a:ext cx="7407275" cy="1006475"/>
          </a:xfrm>
          <a:prstGeom prst="rect">
            <a:avLst/>
          </a:prstGeom>
          <a:noFill/>
          <a:ln w="9525">
            <a:noFill/>
            <a:miter lim="800000"/>
            <a:headEnd/>
            <a:tailEnd/>
          </a:ln>
          <a:effectLst/>
        </p:spPr>
        <p:txBody>
          <a:bodyPr>
            <a:spAutoFit/>
          </a:bodyPr>
          <a:lstStyle/>
          <a:p>
            <a:r>
              <a:rPr lang="en-US" sz="2000" dirty="0" err="1"/>
              <a:t>Mucker</a:t>
            </a:r>
            <a:r>
              <a:rPr lang="en-US" sz="2000" dirty="0"/>
              <a:t> and drag line crossing the rail road between Godley and Braidwood. July 16, 1941. Douglass-Edwards Camera Shop, Joliet.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677A1E97-E0A8-4A6F-A1AA-F97AEBA2C80E}" type="slidenum">
              <a:rPr lang="en-US"/>
              <a:pPr/>
              <a:t>24</a:t>
            </a:fld>
            <a:endParaRPr lang="en-US"/>
          </a:p>
        </p:txBody>
      </p:sp>
      <p:sp>
        <p:nvSpPr>
          <p:cNvPr id="136194" name="Rectangle 2"/>
          <p:cNvSpPr>
            <a:spLocks noGrp="1" noChangeArrowheads="1"/>
          </p:cNvSpPr>
          <p:nvPr>
            <p:ph type="title"/>
          </p:nvPr>
        </p:nvSpPr>
        <p:spPr>
          <a:xfrm>
            <a:off x="381000" y="381000"/>
            <a:ext cx="8229600" cy="685800"/>
          </a:xfrm>
        </p:spPr>
        <p:txBody>
          <a:bodyPr/>
          <a:lstStyle/>
          <a:p>
            <a:r>
              <a:rPr lang="en-US" sz="3200"/>
              <a:t>Unmanned Aerial Vehicle</a:t>
            </a:r>
          </a:p>
        </p:txBody>
      </p:sp>
      <p:pic>
        <p:nvPicPr>
          <p:cNvPr id="136195" name="Picture 3" descr="msoF7832"/>
          <p:cNvPicPr>
            <a:picLocks noChangeAspect="1" noChangeArrowheads="1"/>
          </p:cNvPicPr>
          <p:nvPr/>
        </p:nvPicPr>
        <p:blipFill>
          <a:blip r:embed="rId3" cstate="print"/>
          <a:srcRect l="8542" t="52136" r="7947"/>
          <a:stretch>
            <a:fillRect/>
          </a:stretch>
        </p:blipFill>
        <p:spPr bwMode="auto">
          <a:xfrm>
            <a:off x="4953000" y="1447800"/>
            <a:ext cx="3962400" cy="3582988"/>
          </a:xfrm>
          <a:prstGeom prst="rect">
            <a:avLst/>
          </a:prstGeom>
          <a:noFill/>
          <a:ln w="15875">
            <a:noFill/>
            <a:miter lim="800000"/>
            <a:headEnd/>
            <a:tailEnd/>
          </a:ln>
        </p:spPr>
      </p:pic>
      <p:pic>
        <p:nvPicPr>
          <p:cNvPr id="136196" name="Picture 4" descr="msoF7832"/>
          <p:cNvPicPr>
            <a:picLocks noChangeAspect="1" noChangeArrowheads="1"/>
          </p:cNvPicPr>
          <p:nvPr/>
        </p:nvPicPr>
        <p:blipFill>
          <a:blip r:embed="rId3" cstate="print"/>
          <a:srcRect l="1192" t="755" b="51759"/>
          <a:stretch>
            <a:fillRect/>
          </a:stretch>
        </p:blipFill>
        <p:spPr bwMode="auto">
          <a:xfrm>
            <a:off x="152400" y="1447800"/>
            <a:ext cx="4648200" cy="3524250"/>
          </a:xfrm>
          <a:prstGeom prst="rect">
            <a:avLst/>
          </a:prstGeom>
          <a:noFill/>
          <a:ln w="15875">
            <a:noFill/>
            <a:miter lim="800000"/>
            <a:headEnd/>
            <a:tailEnd/>
          </a:ln>
        </p:spPr>
      </p:pic>
      <p:sp>
        <p:nvSpPr>
          <p:cNvPr id="6" name="Text Box 5"/>
          <p:cNvSpPr txBox="1">
            <a:spLocks noChangeArrowheads="1"/>
          </p:cNvSpPr>
          <p:nvPr/>
        </p:nvSpPr>
        <p:spPr bwMode="auto">
          <a:xfrm>
            <a:off x="762000" y="5077361"/>
            <a:ext cx="7407275" cy="1323439"/>
          </a:xfrm>
          <a:prstGeom prst="rect">
            <a:avLst/>
          </a:prstGeom>
          <a:noFill/>
          <a:ln w="9525">
            <a:noFill/>
            <a:miter lim="800000"/>
            <a:headEnd/>
            <a:tailEnd/>
          </a:ln>
          <a:effectLst/>
        </p:spPr>
        <p:txBody>
          <a:bodyPr>
            <a:spAutoFit/>
          </a:bodyPr>
          <a:lstStyle/>
          <a:p>
            <a:r>
              <a:rPr lang="en-US" sz="2000" dirty="0" smtClean="0"/>
              <a:t>D. </a:t>
            </a:r>
            <a:r>
              <a:rPr lang="en-US" sz="2000" dirty="0" err="1" smtClean="0"/>
              <a:t>Palombo</a:t>
            </a:r>
            <a:r>
              <a:rPr lang="en-US" sz="2000" dirty="0" smtClean="0"/>
              <a:t> and G.D. Miller, "A High Efficiency Electric Motor Propeller Propulsion System for Solar Powered UAV's," </a:t>
            </a:r>
            <a:r>
              <a:rPr lang="en-US" sz="2000" i="1" dirty="0" smtClean="0"/>
              <a:t>SAE Aerospace Power Systems Conference</a:t>
            </a:r>
            <a:r>
              <a:rPr lang="en-US" sz="2000" dirty="0" smtClean="0"/>
              <a:t>, volume P-322, pages 127-132, 1998.</a:t>
            </a:r>
            <a:endParaRPr 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026A56F7-6BC5-4AB1-AA87-9627499C46EF}" type="slidenum">
              <a:rPr lang="en-US"/>
              <a:pPr/>
              <a:t>25</a:t>
            </a:fld>
            <a:endParaRPr lang="en-US"/>
          </a:p>
        </p:txBody>
      </p:sp>
      <p:sp>
        <p:nvSpPr>
          <p:cNvPr id="212994" name="Rectangle 2"/>
          <p:cNvSpPr>
            <a:spLocks noGrp="1" noChangeArrowheads="1"/>
          </p:cNvSpPr>
          <p:nvPr>
            <p:ph type="title"/>
          </p:nvPr>
        </p:nvSpPr>
        <p:spPr>
          <a:xfrm>
            <a:off x="381000" y="381000"/>
            <a:ext cx="8229600" cy="685800"/>
          </a:xfrm>
        </p:spPr>
        <p:txBody>
          <a:bodyPr/>
          <a:lstStyle/>
          <a:p>
            <a:r>
              <a:rPr lang="en-US" sz="3200"/>
              <a:t>Manned Aerial Vehicle</a:t>
            </a:r>
          </a:p>
        </p:txBody>
      </p:sp>
      <p:pic>
        <p:nvPicPr>
          <p:cNvPr id="212997" name="Picture 5" descr="electric_airplane"/>
          <p:cNvPicPr>
            <a:picLocks noChangeAspect="1" noChangeArrowheads="1"/>
          </p:cNvPicPr>
          <p:nvPr/>
        </p:nvPicPr>
        <p:blipFill>
          <a:blip r:embed="rId3" cstate="print"/>
          <a:srcRect/>
          <a:stretch>
            <a:fillRect/>
          </a:stretch>
        </p:blipFill>
        <p:spPr bwMode="auto">
          <a:xfrm>
            <a:off x="838200" y="1143000"/>
            <a:ext cx="4525963" cy="5181600"/>
          </a:xfrm>
          <a:prstGeom prst="rect">
            <a:avLst/>
          </a:prstGeom>
          <a:noFill/>
        </p:spPr>
      </p:pic>
      <p:sp>
        <p:nvSpPr>
          <p:cNvPr id="212998" name="Text Box 6"/>
          <p:cNvSpPr txBox="1">
            <a:spLocks noChangeArrowheads="1"/>
          </p:cNvSpPr>
          <p:nvPr/>
        </p:nvSpPr>
        <p:spPr bwMode="auto">
          <a:xfrm>
            <a:off x="5562600" y="1371600"/>
            <a:ext cx="3352800" cy="3416320"/>
          </a:xfrm>
          <a:prstGeom prst="rect">
            <a:avLst/>
          </a:prstGeom>
          <a:noFill/>
          <a:ln w="9525">
            <a:noFill/>
            <a:miter lim="800000"/>
            <a:headEnd/>
            <a:tailEnd/>
          </a:ln>
          <a:effectLst/>
        </p:spPr>
        <p:txBody>
          <a:bodyPr>
            <a:spAutoFit/>
          </a:bodyPr>
          <a:lstStyle/>
          <a:p>
            <a:r>
              <a:rPr lang="en-US" dirty="0" err="1"/>
              <a:t>Sonex</a:t>
            </a:r>
            <a:r>
              <a:rPr lang="en-US" dirty="0"/>
              <a:t> Aircraft</a:t>
            </a:r>
          </a:p>
          <a:p>
            <a:r>
              <a:rPr lang="en-US" dirty="0"/>
              <a:t>E-Flight Initiative</a:t>
            </a:r>
          </a:p>
          <a:p>
            <a:endParaRPr lang="en-US" dirty="0"/>
          </a:p>
          <a:p>
            <a:r>
              <a:rPr lang="en-US" dirty="0" smtClean="0"/>
              <a:t>Brushless </a:t>
            </a:r>
            <a:r>
              <a:rPr lang="en-US" dirty="0"/>
              <a:t>dc motor</a:t>
            </a:r>
          </a:p>
          <a:p>
            <a:r>
              <a:rPr lang="en-US" dirty="0"/>
              <a:t>efficiency: 96%</a:t>
            </a:r>
          </a:p>
          <a:p>
            <a:r>
              <a:rPr lang="en-US" dirty="0"/>
              <a:t>motor weight: 50 lbs.</a:t>
            </a:r>
          </a:p>
          <a:p>
            <a:r>
              <a:rPr lang="en-US" dirty="0"/>
              <a:t>flight time: 1 hr.</a:t>
            </a:r>
          </a:p>
          <a:p>
            <a:r>
              <a:rPr lang="en-US" dirty="0"/>
              <a:t>motor power: 100 hp.</a:t>
            </a:r>
          </a:p>
          <a:p>
            <a:r>
              <a:rPr lang="en-US" dirty="0"/>
              <a:t>voltage: 270 </a:t>
            </a:r>
            <a:r>
              <a:rPr lang="en-US" dirty="0" err="1"/>
              <a:t>Vdc</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6"/>
          <p:cNvSpPr>
            <a:spLocks noGrp="1"/>
          </p:cNvSpPr>
          <p:nvPr>
            <p:ph type="sldNum" sz="quarter" idx="12"/>
          </p:nvPr>
        </p:nvSpPr>
        <p:spPr>
          <a:noFill/>
        </p:spPr>
        <p:txBody>
          <a:bodyPr/>
          <a:lstStyle/>
          <a:p>
            <a:fld id="{C8CC9F00-9169-42A3-A61B-F29F2FF26A10}" type="slidenum">
              <a:rPr lang="en-US"/>
              <a:pPr/>
              <a:t>26</a:t>
            </a:fld>
            <a:endParaRPr lang="en-US"/>
          </a:p>
        </p:txBody>
      </p:sp>
      <p:sp>
        <p:nvSpPr>
          <p:cNvPr id="11267" name="Text Box 2"/>
          <p:cNvSpPr txBox="1">
            <a:spLocks noChangeArrowheads="1"/>
          </p:cNvSpPr>
          <p:nvPr/>
        </p:nvSpPr>
        <p:spPr bwMode="auto">
          <a:xfrm>
            <a:off x="2253597" y="457200"/>
            <a:ext cx="4535216" cy="584775"/>
          </a:xfrm>
          <a:prstGeom prst="rect">
            <a:avLst/>
          </a:prstGeom>
          <a:noFill/>
          <a:ln w="9525">
            <a:noFill/>
            <a:miter lim="800000"/>
            <a:headEnd/>
            <a:tailEnd/>
          </a:ln>
        </p:spPr>
        <p:txBody>
          <a:bodyPr wrap="none">
            <a:spAutoFit/>
          </a:bodyPr>
          <a:lstStyle/>
          <a:p>
            <a:pPr algn="ctr"/>
            <a:r>
              <a:rPr lang="en-US" sz="3200" dirty="0" smtClean="0"/>
              <a:t>Wind Power Generation</a:t>
            </a:r>
            <a:endParaRPr lang="en-US" sz="3200" dirty="0"/>
          </a:p>
        </p:txBody>
      </p:sp>
      <p:pic>
        <p:nvPicPr>
          <p:cNvPr id="11268" name="Picture 6" descr="WRIM Figures"/>
          <p:cNvPicPr>
            <a:picLocks noChangeAspect="1" noChangeArrowheads="1"/>
          </p:cNvPicPr>
          <p:nvPr/>
        </p:nvPicPr>
        <p:blipFill>
          <a:blip r:embed="rId3" cstate="print"/>
          <a:srcRect/>
          <a:stretch>
            <a:fillRect/>
          </a:stretch>
        </p:blipFill>
        <p:spPr bwMode="auto">
          <a:xfrm>
            <a:off x="1882775" y="1387475"/>
            <a:ext cx="5356225" cy="2047875"/>
          </a:xfrm>
          <a:prstGeom prst="rect">
            <a:avLst/>
          </a:prstGeom>
          <a:noFill/>
          <a:ln w="9525">
            <a:noFill/>
            <a:miter lim="800000"/>
            <a:headEnd/>
            <a:tailEnd/>
          </a:ln>
        </p:spPr>
      </p:pic>
      <p:pic>
        <p:nvPicPr>
          <p:cNvPr id="11269" name="Picture 7" descr="WRIM Figures"/>
          <p:cNvPicPr>
            <a:picLocks noChangeAspect="1" noChangeArrowheads="1"/>
          </p:cNvPicPr>
          <p:nvPr/>
        </p:nvPicPr>
        <p:blipFill>
          <a:blip r:embed="rId4" cstate="print"/>
          <a:srcRect/>
          <a:stretch>
            <a:fillRect/>
          </a:stretch>
        </p:blipFill>
        <p:spPr bwMode="auto">
          <a:xfrm>
            <a:off x="1752600" y="3673475"/>
            <a:ext cx="5776913" cy="2595563"/>
          </a:xfrm>
          <a:prstGeom prst="rect">
            <a:avLst/>
          </a:prstGeom>
          <a:noFill/>
          <a:ln w="9525">
            <a:noFill/>
            <a:miter lim="800000"/>
            <a:headEnd/>
            <a:tailEnd/>
          </a:ln>
        </p:spPr>
      </p:pic>
      <p:sp>
        <p:nvSpPr>
          <p:cNvPr id="11270" name="Text Box 8"/>
          <p:cNvSpPr txBox="1">
            <a:spLocks noChangeArrowheads="1"/>
          </p:cNvSpPr>
          <p:nvPr/>
        </p:nvSpPr>
        <p:spPr bwMode="auto">
          <a:xfrm>
            <a:off x="2590800" y="3657600"/>
            <a:ext cx="4189413" cy="396875"/>
          </a:xfrm>
          <a:prstGeom prst="rect">
            <a:avLst/>
          </a:prstGeom>
          <a:noFill/>
          <a:ln w="9525">
            <a:noFill/>
            <a:miter lim="800000"/>
            <a:headEnd/>
            <a:tailEnd/>
          </a:ln>
        </p:spPr>
        <p:txBody>
          <a:bodyPr wrap="none">
            <a:spAutoFit/>
          </a:bodyPr>
          <a:lstStyle/>
          <a:p>
            <a:r>
              <a:rPr lang="en-US"/>
              <a:t>dual-fed induction generator (DFIG)</a:t>
            </a:r>
          </a:p>
        </p:txBody>
      </p:sp>
      <p:sp>
        <p:nvSpPr>
          <p:cNvPr id="11271" name="Text Box 9"/>
          <p:cNvSpPr txBox="1">
            <a:spLocks noChangeArrowheads="1"/>
          </p:cNvSpPr>
          <p:nvPr/>
        </p:nvSpPr>
        <p:spPr bwMode="auto">
          <a:xfrm>
            <a:off x="2514600" y="1295400"/>
            <a:ext cx="4105275" cy="396875"/>
          </a:xfrm>
          <a:prstGeom prst="rect">
            <a:avLst/>
          </a:prstGeom>
          <a:noFill/>
          <a:ln w="9525">
            <a:noFill/>
            <a:miter lim="800000"/>
            <a:headEnd/>
            <a:tailEnd/>
          </a:ln>
        </p:spPr>
        <p:txBody>
          <a:bodyPr wrap="none">
            <a:spAutoFit/>
          </a:bodyPr>
          <a:lstStyle/>
          <a:p>
            <a:r>
              <a:rPr lang="en-US"/>
              <a:t>direct-drive synchronous generator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p:cNvSpPr>
            <a:spLocks noGrp="1"/>
          </p:cNvSpPr>
          <p:nvPr>
            <p:ph type="sldNum" sz="quarter" idx="12"/>
          </p:nvPr>
        </p:nvSpPr>
        <p:spPr>
          <a:noFill/>
        </p:spPr>
        <p:txBody>
          <a:bodyPr/>
          <a:lstStyle/>
          <a:p>
            <a:fld id="{C6FFBAFB-B2AE-4965-8900-41B6D05F6B78}" type="slidenum">
              <a:rPr lang="en-US"/>
              <a:pPr/>
              <a:t>27</a:t>
            </a:fld>
            <a:endParaRPr lang="en-US"/>
          </a:p>
        </p:txBody>
      </p:sp>
      <p:sp>
        <p:nvSpPr>
          <p:cNvPr id="12291" name="Text Box 2"/>
          <p:cNvSpPr txBox="1">
            <a:spLocks noChangeArrowheads="1"/>
          </p:cNvSpPr>
          <p:nvPr/>
        </p:nvSpPr>
        <p:spPr bwMode="auto">
          <a:xfrm>
            <a:off x="2446338" y="320675"/>
            <a:ext cx="4243387" cy="579438"/>
          </a:xfrm>
          <a:prstGeom prst="rect">
            <a:avLst/>
          </a:prstGeom>
          <a:noFill/>
          <a:ln w="9525">
            <a:noFill/>
            <a:miter lim="800000"/>
            <a:headEnd/>
            <a:tailEnd/>
          </a:ln>
        </p:spPr>
        <p:txBody>
          <a:bodyPr wrap="none">
            <a:spAutoFit/>
          </a:bodyPr>
          <a:lstStyle/>
          <a:p>
            <a:pPr algn="ctr"/>
            <a:r>
              <a:rPr lang="en-US" sz="3200"/>
              <a:t>Wind Turbine Diagram</a:t>
            </a:r>
          </a:p>
        </p:txBody>
      </p:sp>
      <p:pic>
        <p:nvPicPr>
          <p:cNvPr id="12292" name="Picture 3" descr="hi"/>
          <p:cNvPicPr>
            <a:picLocks noChangeAspect="1" noChangeArrowheads="1"/>
          </p:cNvPicPr>
          <p:nvPr/>
        </p:nvPicPr>
        <p:blipFill>
          <a:blip r:embed="rId3" cstate="print">
            <a:lum bright="10000"/>
          </a:blip>
          <a:srcRect l="549" t="366" r="549" b="1099"/>
          <a:stretch>
            <a:fillRect/>
          </a:stretch>
        </p:blipFill>
        <p:spPr bwMode="auto">
          <a:xfrm>
            <a:off x="1143000" y="1066800"/>
            <a:ext cx="6781800" cy="5057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E02D021E-EE57-462F-A739-AFB02ABC0117}" type="slidenum">
              <a:rPr lang="en-US"/>
              <a:pPr/>
              <a:t>28</a:t>
            </a:fld>
            <a:endParaRPr lang="en-US"/>
          </a:p>
        </p:txBody>
      </p:sp>
      <p:sp>
        <p:nvSpPr>
          <p:cNvPr id="156674" name="Rectangle 2"/>
          <p:cNvSpPr>
            <a:spLocks noGrp="1" noChangeArrowheads="1"/>
          </p:cNvSpPr>
          <p:nvPr>
            <p:ph type="title"/>
          </p:nvPr>
        </p:nvSpPr>
        <p:spPr>
          <a:xfrm>
            <a:off x="381000" y="381000"/>
            <a:ext cx="8229600" cy="609600"/>
          </a:xfrm>
        </p:spPr>
        <p:txBody>
          <a:bodyPr/>
          <a:lstStyle/>
          <a:p>
            <a:r>
              <a:rPr lang="en-US" sz="3200"/>
              <a:t>Thyratron Motor</a:t>
            </a:r>
          </a:p>
        </p:txBody>
      </p:sp>
      <p:sp>
        <p:nvSpPr>
          <p:cNvPr id="156675" name="Text Box 3"/>
          <p:cNvSpPr txBox="1">
            <a:spLocks noChangeArrowheads="1"/>
          </p:cNvSpPr>
          <p:nvPr/>
        </p:nvSpPr>
        <p:spPr bwMode="auto">
          <a:xfrm>
            <a:off x="6400800" y="1676400"/>
            <a:ext cx="2438400" cy="2308324"/>
          </a:xfrm>
          <a:prstGeom prst="rect">
            <a:avLst/>
          </a:prstGeom>
          <a:noFill/>
          <a:ln w="9525">
            <a:noFill/>
            <a:miter lim="800000"/>
            <a:headEnd/>
            <a:tailEnd/>
          </a:ln>
          <a:effectLst/>
        </p:spPr>
        <p:txBody>
          <a:bodyPr>
            <a:spAutoFit/>
          </a:bodyPr>
          <a:lstStyle/>
          <a:p>
            <a:r>
              <a:rPr lang="en-US" dirty="0"/>
              <a:t>Built </a:t>
            </a:r>
            <a:r>
              <a:rPr lang="en-US" dirty="0" smtClean="0"/>
              <a:t>by</a:t>
            </a:r>
          </a:p>
          <a:p>
            <a:r>
              <a:rPr lang="en-US" dirty="0" smtClean="0"/>
              <a:t>General Electric</a:t>
            </a:r>
          </a:p>
          <a:p>
            <a:r>
              <a:rPr lang="en-US" dirty="0" smtClean="0"/>
              <a:t>in </a:t>
            </a:r>
            <a:r>
              <a:rPr lang="en-US" dirty="0"/>
              <a:t>1934</a:t>
            </a:r>
          </a:p>
          <a:p>
            <a:endParaRPr lang="en-US" dirty="0" smtClean="0"/>
          </a:p>
          <a:p>
            <a:r>
              <a:rPr lang="en-US" dirty="0" smtClean="0"/>
              <a:t>4000V</a:t>
            </a:r>
            <a:endParaRPr lang="en-US" dirty="0"/>
          </a:p>
          <a:p>
            <a:r>
              <a:rPr lang="en-US" dirty="0"/>
              <a:t>400hp </a:t>
            </a:r>
            <a:r>
              <a:rPr lang="en-US" dirty="0" smtClean="0"/>
              <a:t>(≈300kW</a:t>
            </a:r>
            <a:r>
              <a:rPr lang="en-US" dirty="0"/>
              <a:t>)</a:t>
            </a:r>
          </a:p>
        </p:txBody>
      </p:sp>
      <p:pic>
        <p:nvPicPr>
          <p:cNvPr id="156676" name="Picture 4" descr="msoD382C"/>
          <p:cNvPicPr>
            <a:picLocks noChangeAspect="1" noChangeArrowheads="1"/>
          </p:cNvPicPr>
          <p:nvPr/>
        </p:nvPicPr>
        <p:blipFill>
          <a:blip r:embed="rId3" cstate="print">
            <a:lum bright="6000"/>
          </a:blip>
          <a:srcRect/>
          <a:stretch>
            <a:fillRect/>
          </a:stretch>
        </p:blipFill>
        <p:spPr bwMode="auto">
          <a:xfrm>
            <a:off x="2743200" y="990600"/>
            <a:ext cx="3433763" cy="54864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696063FE-2E8A-4D7E-9909-4FA2903B09B8}" type="slidenum">
              <a:rPr lang="en-US"/>
              <a:pPr/>
              <a:t>29</a:t>
            </a:fld>
            <a:endParaRPr lang="en-US"/>
          </a:p>
        </p:txBody>
      </p:sp>
      <p:sp>
        <p:nvSpPr>
          <p:cNvPr id="158722" name="Rectangle 2"/>
          <p:cNvSpPr>
            <a:spLocks noGrp="1" noChangeArrowheads="1"/>
          </p:cNvSpPr>
          <p:nvPr>
            <p:ph type="title"/>
          </p:nvPr>
        </p:nvSpPr>
        <p:spPr>
          <a:xfrm>
            <a:off x="381000" y="304800"/>
            <a:ext cx="8229600" cy="685800"/>
          </a:xfrm>
        </p:spPr>
        <p:txBody>
          <a:bodyPr/>
          <a:lstStyle/>
          <a:p>
            <a:r>
              <a:rPr lang="en-US" sz="3200"/>
              <a:t>Thyratron Control Cabinet</a:t>
            </a:r>
          </a:p>
        </p:txBody>
      </p:sp>
      <p:pic>
        <p:nvPicPr>
          <p:cNvPr id="158724" name="Picture 4" descr="mso3B75D"/>
          <p:cNvPicPr>
            <a:picLocks noChangeAspect="1" noChangeArrowheads="1"/>
          </p:cNvPicPr>
          <p:nvPr/>
        </p:nvPicPr>
        <p:blipFill>
          <a:blip r:embed="rId3" cstate="print">
            <a:lum bright="6000"/>
          </a:blip>
          <a:srcRect r="1830"/>
          <a:stretch>
            <a:fillRect/>
          </a:stretch>
        </p:blipFill>
        <p:spPr bwMode="auto">
          <a:xfrm>
            <a:off x="1371600" y="1057275"/>
            <a:ext cx="6324600" cy="526732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DC3336D-48BC-48C1-A10D-EBC3AC3CAF3E}" type="slidenum">
              <a:rPr lang="en-US"/>
              <a:pPr/>
              <a:t>3</a:t>
            </a:fld>
            <a:endParaRPr lang="en-US"/>
          </a:p>
        </p:txBody>
      </p:sp>
      <p:sp>
        <p:nvSpPr>
          <p:cNvPr id="119810" name="Rectangle 2"/>
          <p:cNvSpPr>
            <a:spLocks noGrp="1" noChangeArrowheads="1"/>
          </p:cNvSpPr>
          <p:nvPr>
            <p:ph type="title"/>
          </p:nvPr>
        </p:nvSpPr>
        <p:spPr>
          <a:xfrm>
            <a:off x="457200" y="533400"/>
            <a:ext cx="8229600" cy="639763"/>
          </a:xfrm>
        </p:spPr>
        <p:txBody>
          <a:bodyPr/>
          <a:lstStyle/>
          <a:p>
            <a:r>
              <a:rPr lang="en-US" sz="3200" dirty="0"/>
              <a:t>Typical Industrial Drives</a:t>
            </a:r>
          </a:p>
        </p:txBody>
      </p:sp>
      <p:pic>
        <p:nvPicPr>
          <p:cNvPr id="119814" name="Picture 6" descr="cmdr_sk"/>
          <p:cNvPicPr>
            <a:picLocks noChangeAspect="1" noChangeArrowheads="1"/>
          </p:cNvPicPr>
          <p:nvPr/>
        </p:nvPicPr>
        <p:blipFill>
          <a:blip r:embed="rId3" cstate="print"/>
          <a:srcRect/>
          <a:stretch>
            <a:fillRect/>
          </a:stretch>
        </p:blipFill>
        <p:spPr bwMode="auto">
          <a:xfrm>
            <a:off x="152400" y="1555750"/>
            <a:ext cx="4419600" cy="3321050"/>
          </a:xfrm>
          <a:prstGeom prst="rect">
            <a:avLst/>
          </a:prstGeom>
          <a:noFill/>
        </p:spPr>
      </p:pic>
      <p:pic>
        <p:nvPicPr>
          <p:cNvPr id="119815" name="Picture 7" descr="digitax"/>
          <p:cNvPicPr>
            <a:picLocks noChangeAspect="1" noChangeArrowheads="1"/>
          </p:cNvPicPr>
          <p:nvPr/>
        </p:nvPicPr>
        <p:blipFill>
          <a:blip r:embed="rId4" cstate="print"/>
          <a:srcRect l="5150" r="3862"/>
          <a:stretch>
            <a:fillRect/>
          </a:stretch>
        </p:blipFill>
        <p:spPr bwMode="auto">
          <a:xfrm>
            <a:off x="4800600" y="1555750"/>
            <a:ext cx="4038600" cy="33147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8"/>
          <p:cNvSpPr>
            <a:spLocks noGrp="1"/>
          </p:cNvSpPr>
          <p:nvPr>
            <p:ph type="sldNum" sz="quarter" idx="12"/>
          </p:nvPr>
        </p:nvSpPr>
        <p:spPr/>
        <p:txBody>
          <a:bodyPr/>
          <a:lstStyle/>
          <a:p>
            <a:fld id="{87C10F09-99D5-4BF7-AE38-06E428F48429}" type="slidenum">
              <a:rPr lang="en-US"/>
              <a:pPr/>
              <a:t>30</a:t>
            </a:fld>
            <a:endParaRPr lang="en-US"/>
          </a:p>
        </p:txBody>
      </p:sp>
      <p:sp>
        <p:nvSpPr>
          <p:cNvPr id="164866" name="Rectangle 2"/>
          <p:cNvSpPr>
            <a:spLocks noGrp="1" noChangeArrowheads="1"/>
          </p:cNvSpPr>
          <p:nvPr>
            <p:ph type="title" sz="quarter"/>
          </p:nvPr>
        </p:nvSpPr>
        <p:spPr>
          <a:xfrm>
            <a:off x="0" y="427038"/>
            <a:ext cx="9144000" cy="868362"/>
          </a:xfrm>
        </p:spPr>
        <p:txBody>
          <a:bodyPr/>
          <a:lstStyle/>
          <a:p>
            <a:r>
              <a:rPr lang="en-US" sz="3200" dirty="0" smtClean="0"/>
              <a:t>Texas Instruments TMDSHVMTRPFCKIT - High Voltage PFC and Motor Control Developer's Kit</a:t>
            </a:r>
            <a:endParaRPr lang="en-US" sz="3200" dirty="0"/>
          </a:p>
        </p:txBody>
      </p:sp>
      <p:pic>
        <p:nvPicPr>
          <p:cNvPr id="19458" name="Picture 2" descr="http://media.digikey.com/photos/Texas%20Instr%20Photos/MFG_TMDSHVMTRPFCKIT.jpg"/>
          <p:cNvPicPr>
            <a:picLocks noChangeAspect="1" noChangeArrowheads="1"/>
          </p:cNvPicPr>
          <p:nvPr/>
        </p:nvPicPr>
        <p:blipFill>
          <a:blip r:embed="rId3" cstate="print"/>
          <a:srcRect l="2857" t="5714" r="5714" b="8571"/>
          <a:stretch>
            <a:fillRect/>
          </a:stretch>
        </p:blipFill>
        <p:spPr bwMode="auto">
          <a:xfrm>
            <a:off x="152400" y="1538287"/>
            <a:ext cx="5105400" cy="4786313"/>
          </a:xfrm>
          <a:prstGeom prst="rect">
            <a:avLst/>
          </a:prstGeom>
          <a:noFill/>
        </p:spPr>
      </p:pic>
      <p:pic>
        <p:nvPicPr>
          <p:cNvPr id="19460" name="Picture 4" descr="http://media.digikey.com/photos/Texas%20Instr%20Photos/MFG_HVACIMTR.jpg"/>
          <p:cNvPicPr>
            <a:picLocks noChangeAspect="1" noChangeArrowheads="1"/>
          </p:cNvPicPr>
          <p:nvPr/>
        </p:nvPicPr>
        <p:blipFill>
          <a:blip r:embed="rId4" cstate="print"/>
          <a:srcRect l="16667" t="20833" r="12500" b="18750"/>
          <a:stretch>
            <a:fillRect/>
          </a:stretch>
        </p:blipFill>
        <p:spPr bwMode="auto">
          <a:xfrm>
            <a:off x="5257800" y="1524000"/>
            <a:ext cx="2054772" cy="1752600"/>
          </a:xfrm>
          <a:prstGeom prst="rect">
            <a:avLst/>
          </a:prstGeom>
          <a:noFill/>
        </p:spPr>
      </p:pic>
      <p:pic>
        <p:nvPicPr>
          <p:cNvPr id="19462" name="Picture 6" descr="http://media.digikey.com/photos/Texas%20Instr%20Photos/MFG_HVPMSMMTR.jpg"/>
          <p:cNvPicPr>
            <a:picLocks noChangeAspect="1" noChangeArrowheads="1"/>
          </p:cNvPicPr>
          <p:nvPr/>
        </p:nvPicPr>
        <p:blipFill>
          <a:blip r:embed="rId5" cstate="print"/>
          <a:srcRect t="16327" r="16327" b="14286"/>
          <a:stretch>
            <a:fillRect/>
          </a:stretch>
        </p:blipFill>
        <p:spPr bwMode="auto">
          <a:xfrm>
            <a:off x="7306235" y="1524000"/>
            <a:ext cx="1837765" cy="1524000"/>
          </a:xfrm>
          <a:prstGeom prst="rect">
            <a:avLst/>
          </a:prstGeom>
          <a:noFill/>
        </p:spPr>
      </p:pic>
      <p:sp>
        <p:nvSpPr>
          <p:cNvPr id="15" name="Text Box 6"/>
          <p:cNvSpPr txBox="1">
            <a:spLocks noChangeArrowheads="1"/>
          </p:cNvSpPr>
          <p:nvPr/>
        </p:nvSpPr>
        <p:spPr bwMode="auto">
          <a:xfrm>
            <a:off x="5257800" y="3276600"/>
            <a:ext cx="3886200" cy="2554545"/>
          </a:xfrm>
          <a:prstGeom prst="rect">
            <a:avLst/>
          </a:prstGeom>
          <a:noFill/>
          <a:ln w="9525">
            <a:noFill/>
            <a:miter lim="800000"/>
            <a:headEnd/>
            <a:tailEnd/>
          </a:ln>
          <a:effectLst/>
        </p:spPr>
        <p:txBody>
          <a:bodyPr wrap="square">
            <a:spAutoFit/>
          </a:bodyPr>
          <a:lstStyle/>
          <a:p>
            <a:pPr marL="166688" indent="-166688">
              <a:buFontTx/>
              <a:buChar char="•"/>
            </a:pPr>
            <a:r>
              <a:rPr lang="en-US" sz="2000" dirty="0" smtClean="0"/>
              <a:t>Diode rectifier or power factor controlled input</a:t>
            </a:r>
          </a:p>
          <a:p>
            <a:pPr marL="166688" indent="-166688">
              <a:buFontTx/>
              <a:buChar char="•"/>
            </a:pPr>
            <a:r>
              <a:rPr lang="en-US" sz="2000" dirty="0" smtClean="0"/>
              <a:t>Up to 1.5 kW</a:t>
            </a:r>
          </a:p>
          <a:p>
            <a:pPr marL="166688" indent="-166688">
              <a:buFontTx/>
              <a:buChar char="•"/>
            </a:pPr>
            <a:r>
              <a:rPr lang="en-US" sz="2000" dirty="0" smtClean="0"/>
              <a:t>Drive: $622</a:t>
            </a:r>
          </a:p>
          <a:p>
            <a:pPr marL="166688" indent="-166688">
              <a:buFontTx/>
              <a:buChar char="•"/>
            </a:pPr>
            <a:r>
              <a:rPr lang="en-US" sz="2000" dirty="0" smtClean="0"/>
              <a:t>Induction motor: $310</a:t>
            </a:r>
          </a:p>
          <a:p>
            <a:pPr marL="166688" indent="-166688">
              <a:buFontTx/>
              <a:buChar char="•"/>
            </a:pPr>
            <a:r>
              <a:rPr lang="en-US" sz="2000" dirty="0" smtClean="0"/>
              <a:t>Permanent-magnet synchronous motor: $355</a:t>
            </a:r>
          </a:p>
          <a:p>
            <a:pPr marL="166688" indent="-166688">
              <a:buFontTx/>
              <a:buChar char="•"/>
            </a:pPr>
            <a:r>
              <a:rPr lang="en-US" sz="2000" dirty="0" smtClean="0"/>
              <a:t>Brushless dc motor: $207</a:t>
            </a:r>
            <a:endParaRPr lang="en-US"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7799CF0-C883-47FB-8F57-F455D7A88BCB}" type="slidenum">
              <a:rPr lang="en-US"/>
              <a:pPr/>
              <a:t>31</a:t>
            </a:fld>
            <a:endParaRPr lang="en-US"/>
          </a:p>
        </p:txBody>
      </p:sp>
      <p:sp>
        <p:nvSpPr>
          <p:cNvPr id="160770" name="Rectangle 2"/>
          <p:cNvSpPr>
            <a:spLocks noGrp="1" noChangeArrowheads="1"/>
          </p:cNvSpPr>
          <p:nvPr>
            <p:ph type="title"/>
          </p:nvPr>
        </p:nvSpPr>
        <p:spPr>
          <a:xfrm>
            <a:off x="457200" y="274638"/>
            <a:ext cx="8229600" cy="868362"/>
          </a:xfrm>
        </p:spPr>
        <p:txBody>
          <a:bodyPr/>
          <a:lstStyle/>
          <a:p>
            <a:r>
              <a:rPr lang="en-US" sz="3200" dirty="0" smtClean="0"/>
              <a:t>TI TMS320F28335 Digital Signal Processor</a:t>
            </a:r>
            <a:endParaRPr lang="en-US" sz="3200" dirty="0"/>
          </a:p>
        </p:txBody>
      </p:sp>
      <p:sp>
        <p:nvSpPr>
          <p:cNvPr id="160774" name="Text Box 6"/>
          <p:cNvSpPr txBox="1">
            <a:spLocks noChangeArrowheads="1"/>
          </p:cNvSpPr>
          <p:nvPr/>
        </p:nvSpPr>
        <p:spPr bwMode="auto">
          <a:xfrm>
            <a:off x="5181600" y="1295400"/>
            <a:ext cx="3886200" cy="5016758"/>
          </a:xfrm>
          <a:prstGeom prst="rect">
            <a:avLst/>
          </a:prstGeom>
          <a:noFill/>
          <a:ln w="9525">
            <a:noFill/>
            <a:miter lim="800000"/>
            <a:headEnd/>
            <a:tailEnd/>
          </a:ln>
          <a:effectLst/>
        </p:spPr>
        <p:txBody>
          <a:bodyPr wrap="square">
            <a:spAutoFit/>
          </a:bodyPr>
          <a:lstStyle/>
          <a:p>
            <a:pPr marL="166688" indent="-166688">
              <a:buFontTx/>
              <a:buChar char="•"/>
            </a:pPr>
            <a:r>
              <a:rPr lang="en-US" sz="2000" dirty="0" smtClean="0"/>
              <a:t>Floating point CPU (32-bit)</a:t>
            </a:r>
          </a:p>
          <a:p>
            <a:pPr marL="166688" indent="-166688">
              <a:buFontTx/>
              <a:buChar char="•"/>
            </a:pPr>
            <a:r>
              <a:rPr lang="en-US" sz="2000" dirty="0" smtClean="0"/>
              <a:t>On-board clock (150 MHz)</a:t>
            </a:r>
          </a:p>
          <a:p>
            <a:pPr marL="166688" indent="-166688">
              <a:buFontTx/>
              <a:buChar char="•"/>
            </a:pPr>
            <a:r>
              <a:rPr lang="en-US" sz="2000" dirty="0" smtClean="0"/>
              <a:t>Sixteen (16) 12-bit analog inputs</a:t>
            </a:r>
          </a:p>
          <a:p>
            <a:pPr marL="166688" indent="-166688">
              <a:buFontTx/>
              <a:buChar char="•"/>
            </a:pPr>
            <a:r>
              <a:rPr lang="en-US" sz="2000" dirty="0" smtClean="0"/>
              <a:t>Sixty four (64) general purpose digital I/O</a:t>
            </a:r>
          </a:p>
          <a:p>
            <a:pPr marL="166688" indent="-166688">
              <a:buFontTx/>
              <a:buChar char="•"/>
            </a:pPr>
            <a:r>
              <a:rPr lang="en-US" sz="2000" dirty="0" smtClean="0"/>
              <a:t>PWM and timer outputs</a:t>
            </a:r>
          </a:p>
          <a:p>
            <a:pPr marL="166688" indent="-166688">
              <a:buFontTx/>
              <a:buChar char="•"/>
            </a:pPr>
            <a:r>
              <a:rPr lang="en-US" sz="2000" dirty="0" smtClean="0"/>
              <a:t>Serial connections (2 CAN, 3 SCI, 2 </a:t>
            </a:r>
            <a:r>
              <a:rPr lang="en-US" sz="2000" dirty="0" err="1" smtClean="0"/>
              <a:t>McBSP</a:t>
            </a:r>
            <a:r>
              <a:rPr lang="en-US" sz="2000" dirty="0" smtClean="0"/>
              <a:t>)</a:t>
            </a:r>
          </a:p>
          <a:p>
            <a:pPr marL="166688" indent="-166688">
              <a:buFontTx/>
              <a:buChar char="•"/>
            </a:pPr>
            <a:r>
              <a:rPr lang="en-US" sz="2000" dirty="0" smtClean="0"/>
              <a:t>On-chip memory (Flash and SRAM)</a:t>
            </a:r>
          </a:p>
          <a:p>
            <a:pPr marL="166688" indent="-166688">
              <a:buFontTx/>
              <a:buChar char="•"/>
            </a:pPr>
            <a:r>
              <a:rPr lang="en-US" sz="2000" dirty="0" smtClean="0"/>
              <a:t>Boot ROM</a:t>
            </a:r>
          </a:p>
          <a:p>
            <a:pPr marL="166688" indent="-166688">
              <a:buFontTx/>
              <a:buChar char="•"/>
            </a:pPr>
            <a:r>
              <a:rPr lang="en-US" sz="2000" dirty="0" smtClean="0"/>
              <a:t>DSP board: $60.00</a:t>
            </a:r>
          </a:p>
          <a:p>
            <a:pPr marL="166688" indent="-166688">
              <a:buFontTx/>
              <a:buChar char="•"/>
            </a:pPr>
            <a:r>
              <a:rPr lang="en-US" sz="2000" dirty="0" smtClean="0"/>
              <a:t>Docking station: $40.00</a:t>
            </a:r>
          </a:p>
          <a:p>
            <a:pPr marL="166688" indent="-166688">
              <a:buFontTx/>
              <a:buChar char="•"/>
            </a:pPr>
            <a:r>
              <a:rPr lang="en-US" sz="2000" dirty="0" smtClean="0"/>
              <a:t>Code Composer v3.3: $0.00</a:t>
            </a:r>
          </a:p>
          <a:p>
            <a:pPr marL="166688" indent="-166688">
              <a:buFontTx/>
              <a:buChar char="•"/>
            </a:pPr>
            <a:r>
              <a:rPr lang="en-US" sz="2000" dirty="0" smtClean="0"/>
              <a:t>From </a:t>
            </a:r>
            <a:r>
              <a:rPr lang="en-US" sz="2000" dirty="0" err="1" smtClean="0"/>
              <a:t>Digi</a:t>
            </a:r>
            <a:r>
              <a:rPr lang="en-US" sz="2000" dirty="0" smtClean="0"/>
              <a:t>-Key: 296-23544-ND</a:t>
            </a:r>
            <a:endParaRPr lang="en-US" sz="2000" dirty="0"/>
          </a:p>
        </p:txBody>
      </p:sp>
      <p:pic>
        <p:nvPicPr>
          <p:cNvPr id="7" name="Picture 6" descr="TMDSDOCK28335.JPG"/>
          <p:cNvPicPr>
            <a:picLocks noChangeAspect="1"/>
          </p:cNvPicPr>
          <p:nvPr/>
        </p:nvPicPr>
        <p:blipFill>
          <a:blip r:embed="rId3" cstate="print">
            <a:lum bright="5000"/>
          </a:blip>
          <a:srcRect t="4545" b="4545"/>
          <a:stretch>
            <a:fillRect/>
          </a:stretch>
        </p:blipFill>
        <p:spPr>
          <a:xfrm>
            <a:off x="76200" y="1447800"/>
            <a:ext cx="5029200" cy="4572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2C8EC74-12B2-4BE7-9B3F-5A02DC0AFD38}" type="slidenum">
              <a:rPr lang="en-US"/>
              <a:pPr/>
              <a:t>32</a:t>
            </a:fld>
            <a:endParaRPr lang="en-US"/>
          </a:p>
        </p:txBody>
      </p:sp>
      <p:sp>
        <p:nvSpPr>
          <p:cNvPr id="162818" name="Rectangle 2"/>
          <p:cNvSpPr>
            <a:spLocks noGrp="1" noChangeArrowheads="1"/>
          </p:cNvSpPr>
          <p:nvPr>
            <p:ph type="title"/>
          </p:nvPr>
        </p:nvSpPr>
        <p:spPr>
          <a:xfrm>
            <a:off x="457200" y="381000"/>
            <a:ext cx="8229600" cy="792163"/>
          </a:xfrm>
        </p:spPr>
        <p:txBody>
          <a:bodyPr/>
          <a:lstStyle/>
          <a:p>
            <a:r>
              <a:rPr lang="en-US" sz="3200" dirty="0" err="1" smtClean="0"/>
              <a:t>Semikron</a:t>
            </a:r>
            <a:r>
              <a:rPr lang="en-US" sz="3200" dirty="0" smtClean="0"/>
              <a:t> </a:t>
            </a:r>
            <a:r>
              <a:rPr lang="en-US" sz="3200" dirty="0" err="1" smtClean="0"/>
              <a:t>SKiiP</a:t>
            </a:r>
            <a:r>
              <a:rPr lang="en-US" sz="3200" dirty="0" smtClean="0"/>
              <a:t> IPM</a:t>
            </a:r>
            <a:endParaRPr lang="en-US" sz="3200" dirty="0"/>
          </a:p>
        </p:txBody>
      </p:sp>
      <p:sp>
        <p:nvSpPr>
          <p:cNvPr id="162821" name="Text Box 5"/>
          <p:cNvSpPr txBox="1">
            <a:spLocks noChangeArrowheads="1"/>
          </p:cNvSpPr>
          <p:nvPr/>
        </p:nvSpPr>
        <p:spPr bwMode="auto">
          <a:xfrm>
            <a:off x="1219200" y="5004137"/>
            <a:ext cx="7103419" cy="1015663"/>
          </a:xfrm>
          <a:prstGeom prst="rect">
            <a:avLst/>
          </a:prstGeom>
          <a:noFill/>
          <a:ln w="9525">
            <a:noFill/>
            <a:miter lim="800000"/>
            <a:headEnd/>
            <a:tailEnd/>
          </a:ln>
          <a:effectLst/>
        </p:spPr>
        <p:txBody>
          <a:bodyPr wrap="none">
            <a:spAutoFit/>
          </a:bodyPr>
          <a:lstStyle/>
          <a:p>
            <a:r>
              <a:rPr lang="en-US" sz="2000" dirty="0" smtClean="0"/>
              <a:t>Three-phase IGBT drive package with integrated gate drives</a:t>
            </a:r>
            <a:endParaRPr lang="en-US" sz="2000" dirty="0"/>
          </a:p>
          <a:p>
            <a:pPr marL="166688" indent="-166688">
              <a:buFontTx/>
              <a:buChar char="•"/>
            </a:pPr>
            <a:r>
              <a:rPr lang="en-US" sz="2000" dirty="0" smtClean="0"/>
              <a:t>Voltage ratings of 1200V or 1700V</a:t>
            </a:r>
          </a:p>
          <a:p>
            <a:pPr marL="166688" indent="-166688">
              <a:buFontTx/>
              <a:buChar char="•"/>
            </a:pPr>
            <a:r>
              <a:rPr lang="en-US" sz="2000" dirty="0" smtClean="0"/>
              <a:t>Current ratings from 500A to 2400A</a:t>
            </a:r>
            <a:endParaRPr lang="en-US" sz="2000" dirty="0"/>
          </a:p>
        </p:txBody>
      </p:sp>
      <p:pic>
        <p:nvPicPr>
          <p:cNvPr id="7" name="Picture 6" descr="Flayer_skiip4_wind_352x176.jpg"/>
          <p:cNvPicPr>
            <a:picLocks noChangeAspect="1"/>
          </p:cNvPicPr>
          <p:nvPr/>
        </p:nvPicPr>
        <p:blipFill>
          <a:blip r:embed="rId3" cstate="print"/>
          <a:stretch>
            <a:fillRect/>
          </a:stretch>
        </p:blipFill>
        <p:spPr>
          <a:xfrm>
            <a:off x="1219200" y="1422737"/>
            <a:ext cx="6705600" cy="33528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3006DD-20EB-440E-B392-B7329AA88A39}" type="slidenum">
              <a:rPr lang="en-US"/>
              <a:pPr/>
              <a:t>33</a:t>
            </a:fld>
            <a:endParaRPr lang="en-US"/>
          </a:p>
        </p:txBody>
      </p:sp>
      <p:sp>
        <p:nvSpPr>
          <p:cNvPr id="192514" name="Text Box 2"/>
          <p:cNvSpPr txBox="1">
            <a:spLocks noChangeArrowheads="1"/>
          </p:cNvSpPr>
          <p:nvPr/>
        </p:nvSpPr>
        <p:spPr bwMode="auto">
          <a:xfrm>
            <a:off x="2819400" y="381000"/>
            <a:ext cx="3613150" cy="579438"/>
          </a:xfrm>
          <a:prstGeom prst="rect">
            <a:avLst/>
          </a:prstGeom>
          <a:noFill/>
          <a:ln w="9525">
            <a:noFill/>
            <a:miter lim="800000"/>
            <a:headEnd/>
            <a:tailEnd/>
          </a:ln>
          <a:effectLst/>
        </p:spPr>
        <p:txBody>
          <a:bodyPr wrap="none">
            <a:spAutoFit/>
          </a:bodyPr>
          <a:lstStyle/>
          <a:p>
            <a:pPr algn="ctr"/>
            <a:r>
              <a:rPr lang="en-US" sz="3200" dirty="0">
                <a:solidFill>
                  <a:schemeClr val="tx1"/>
                </a:solidFill>
              </a:rPr>
              <a:t>Book and Software</a:t>
            </a:r>
          </a:p>
        </p:txBody>
      </p:sp>
      <p:pic>
        <p:nvPicPr>
          <p:cNvPr id="192515" name="Picture 3" descr="4119T689HWL"/>
          <p:cNvPicPr>
            <a:picLocks noChangeAspect="1" noChangeArrowheads="1"/>
          </p:cNvPicPr>
          <p:nvPr/>
        </p:nvPicPr>
        <p:blipFill>
          <a:blip r:embed="rId2" cstate="print"/>
          <a:srcRect l="20000" t="2400" r="20000" b="2400"/>
          <a:stretch>
            <a:fillRect/>
          </a:stretch>
        </p:blipFill>
        <p:spPr bwMode="auto">
          <a:xfrm>
            <a:off x="228600" y="990600"/>
            <a:ext cx="3313113" cy="5257800"/>
          </a:xfrm>
          <a:prstGeom prst="rect">
            <a:avLst/>
          </a:prstGeom>
          <a:noFill/>
        </p:spPr>
      </p:pic>
      <p:sp>
        <p:nvSpPr>
          <p:cNvPr id="192517" name="Text Box 5"/>
          <p:cNvSpPr txBox="1">
            <a:spLocks noChangeArrowheads="1"/>
          </p:cNvSpPr>
          <p:nvPr/>
        </p:nvSpPr>
        <p:spPr bwMode="auto">
          <a:xfrm>
            <a:off x="3810000" y="1295400"/>
            <a:ext cx="5105400" cy="3170099"/>
          </a:xfrm>
          <a:prstGeom prst="rect">
            <a:avLst/>
          </a:prstGeom>
          <a:noFill/>
          <a:ln w="9525">
            <a:noFill/>
            <a:miter lim="800000"/>
            <a:headEnd/>
            <a:tailEnd/>
          </a:ln>
          <a:effectLst/>
        </p:spPr>
        <p:txBody>
          <a:bodyPr>
            <a:spAutoFit/>
          </a:bodyPr>
          <a:lstStyle/>
          <a:p>
            <a:pPr marL="168275" indent="-168275"/>
            <a:r>
              <a:rPr lang="en-US" sz="2000" b="1" dirty="0" smtClean="0">
                <a:solidFill>
                  <a:schemeClr val="tx1"/>
                </a:solidFill>
              </a:rPr>
              <a:t>Suggested software</a:t>
            </a:r>
            <a:endParaRPr lang="en-US" sz="2000" b="1" dirty="0">
              <a:solidFill>
                <a:schemeClr val="tx1"/>
              </a:solidFill>
            </a:endParaRPr>
          </a:p>
          <a:p>
            <a:pPr marL="168275" indent="-168275"/>
            <a:endParaRPr lang="en-US" sz="2000" dirty="0">
              <a:solidFill>
                <a:schemeClr val="tx1"/>
              </a:solidFill>
            </a:endParaRPr>
          </a:p>
          <a:p>
            <a:pPr marL="168275" indent="-168275">
              <a:buFontTx/>
              <a:buChar char="•"/>
            </a:pPr>
            <a:r>
              <a:rPr lang="en-US" sz="2000" b="1" dirty="0">
                <a:solidFill>
                  <a:schemeClr val="tx1"/>
                </a:solidFill>
              </a:rPr>
              <a:t>Matlab Simulink</a:t>
            </a:r>
            <a:r>
              <a:rPr lang="en-US" sz="2000" dirty="0">
                <a:solidFill>
                  <a:schemeClr val="tx1"/>
                </a:solidFill>
              </a:rPr>
              <a:t>, The </a:t>
            </a:r>
            <a:r>
              <a:rPr lang="en-US" sz="2000" dirty="0" err="1">
                <a:solidFill>
                  <a:schemeClr val="tx1"/>
                </a:solidFill>
              </a:rPr>
              <a:t>Mathworks</a:t>
            </a:r>
            <a:r>
              <a:rPr lang="en-US" sz="2000" dirty="0">
                <a:solidFill>
                  <a:schemeClr val="tx1"/>
                </a:solidFill>
              </a:rPr>
              <a:t>, </a:t>
            </a:r>
            <a:r>
              <a:rPr lang="en-US" sz="2000" dirty="0" smtClean="0">
                <a:solidFill>
                  <a:schemeClr val="tx1"/>
                </a:solidFill>
              </a:rPr>
              <a:t>(required)</a:t>
            </a:r>
            <a:endParaRPr lang="en-US" sz="2000" dirty="0">
              <a:solidFill>
                <a:schemeClr val="tx1"/>
              </a:solidFill>
            </a:endParaRPr>
          </a:p>
          <a:p>
            <a:pPr marL="168275" indent="-168275"/>
            <a:endParaRPr lang="en-US" sz="2000" dirty="0">
              <a:solidFill>
                <a:schemeClr val="tx1"/>
              </a:solidFill>
            </a:endParaRPr>
          </a:p>
          <a:p>
            <a:pPr marL="168275" indent="-168275">
              <a:buFontTx/>
              <a:buChar char="•"/>
            </a:pPr>
            <a:r>
              <a:rPr lang="en-US" sz="2000" b="1" dirty="0">
                <a:solidFill>
                  <a:schemeClr val="tx1"/>
                </a:solidFill>
              </a:rPr>
              <a:t>PSCAD</a:t>
            </a:r>
            <a:r>
              <a:rPr lang="en-US" sz="2000" dirty="0">
                <a:solidFill>
                  <a:schemeClr val="tx1"/>
                </a:solidFill>
              </a:rPr>
              <a:t>, Manitoba HVDC Research </a:t>
            </a:r>
            <a:r>
              <a:rPr lang="en-US" sz="2000" dirty="0" smtClean="0">
                <a:solidFill>
                  <a:schemeClr val="tx1"/>
                </a:solidFill>
              </a:rPr>
              <a:t>Centre</a:t>
            </a:r>
            <a:endParaRPr lang="en-US" sz="2000" dirty="0">
              <a:solidFill>
                <a:schemeClr val="tx1"/>
              </a:solidFill>
            </a:endParaRPr>
          </a:p>
          <a:p>
            <a:pPr marL="168275" indent="-168275"/>
            <a:endParaRPr lang="en-US" sz="2000" dirty="0">
              <a:solidFill>
                <a:schemeClr val="tx1"/>
              </a:solidFill>
            </a:endParaRPr>
          </a:p>
          <a:p>
            <a:pPr marL="168275" indent="-168275">
              <a:buFontTx/>
              <a:buChar char="•"/>
            </a:pPr>
            <a:r>
              <a:rPr lang="en-US" sz="2000" b="1" dirty="0" smtClean="0">
                <a:solidFill>
                  <a:schemeClr val="tx1"/>
                </a:solidFill>
              </a:rPr>
              <a:t>PSIM</a:t>
            </a:r>
            <a:r>
              <a:rPr lang="en-US" sz="2000" dirty="0" smtClean="0">
                <a:solidFill>
                  <a:schemeClr val="tx1"/>
                </a:solidFill>
              </a:rPr>
              <a:t>, </a:t>
            </a:r>
            <a:r>
              <a:rPr lang="en-US" sz="2000" dirty="0" err="1" smtClean="0">
                <a:solidFill>
                  <a:schemeClr val="tx1"/>
                </a:solidFill>
              </a:rPr>
              <a:t>Powersim</a:t>
            </a:r>
            <a:r>
              <a:rPr lang="en-US" sz="2000" dirty="0" smtClean="0">
                <a:solidFill>
                  <a:schemeClr val="tx1"/>
                </a:solidFill>
              </a:rPr>
              <a:t> Inc.</a:t>
            </a:r>
            <a:endParaRPr lang="en-US" sz="2000" dirty="0">
              <a:solidFill>
                <a:schemeClr val="tx1"/>
              </a:solidFill>
            </a:endParaRPr>
          </a:p>
          <a:p>
            <a:pPr marL="168275" indent="-168275">
              <a:buFontTx/>
              <a:buChar char="•"/>
            </a:pP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AA0668E2-E095-4926-94ED-1DFE0DB3E553}" type="slidenum">
              <a:rPr lang="en-US"/>
              <a:pPr/>
              <a:t>4</a:t>
            </a:fld>
            <a:endParaRPr lang="en-US"/>
          </a:p>
        </p:txBody>
      </p:sp>
      <p:sp>
        <p:nvSpPr>
          <p:cNvPr id="125954" name="Rectangle 2"/>
          <p:cNvSpPr>
            <a:spLocks noGrp="1" noChangeArrowheads="1"/>
          </p:cNvSpPr>
          <p:nvPr>
            <p:ph type="title"/>
          </p:nvPr>
        </p:nvSpPr>
        <p:spPr/>
        <p:txBody>
          <a:bodyPr/>
          <a:lstStyle/>
          <a:p>
            <a:r>
              <a:rPr lang="en-US" sz="3200" dirty="0"/>
              <a:t>Hybrid Vehicles</a:t>
            </a:r>
          </a:p>
        </p:txBody>
      </p:sp>
      <p:pic>
        <p:nvPicPr>
          <p:cNvPr id="125961" name="Picture 9"/>
          <p:cNvPicPr>
            <a:picLocks noGrp="1" noChangeAspect="1" noChangeArrowheads="1"/>
          </p:cNvPicPr>
          <p:nvPr>
            <p:ph sz="half" idx="1"/>
          </p:nvPr>
        </p:nvPicPr>
        <p:blipFill>
          <a:blip r:embed="rId3" cstate="print"/>
          <a:srcRect/>
          <a:stretch>
            <a:fillRect/>
          </a:stretch>
        </p:blipFill>
        <p:spPr>
          <a:xfrm>
            <a:off x="838200" y="1447800"/>
            <a:ext cx="7543800" cy="4143375"/>
          </a:xfrm>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60339F23-52B8-468C-B88E-04F7102BC7D1}" type="slidenum">
              <a:rPr lang="en-US"/>
              <a:pPr/>
              <a:t>5</a:t>
            </a:fld>
            <a:endParaRPr lang="en-US"/>
          </a:p>
        </p:txBody>
      </p:sp>
      <p:sp>
        <p:nvSpPr>
          <p:cNvPr id="146434" name="Rectangle 2"/>
          <p:cNvSpPr>
            <a:spLocks noGrp="1" noChangeArrowheads="1"/>
          </p:cNvSpPr>
          <p:nvPr>
            <p:ph type="title"/>
          </p:nvPr>
        </p:nvSpPr>
        <p:spPr>
          <a:xfrm>
            <a:off x="457200" y="381000"/>
            <a:ext cx="8229600" cy="715963"/>
          </a:xfrm>
        </p:spPr>
        <p:txBody>
          <a:bodyPr/>
          <a:lstStyle/>
          <a:p>
            <a:r>
              <a:rPr lang="en-US" sz="3200"/>
              <a:t>Parallel and Series Hybrids</a:t>
            </a:r>
          </a:p>
        </p:txBody>
      </p:sp>
      <p:pic>
        <p:nvPicPr>
          <p:cNvPr id="146436" name="Picture 4"/>
          <p:cNvPicPr>
            <a:picLocks noGrp="1" noChangeAspect="1" noChangeArrowheads="1"/>
          </p:cNvPicPr>
          <p:nvPr>
            <p:ph sz="half" idx="2"/>
          </p:nvPr>
        </p:nvPicPr>
        <p:blipFill>
          <a:blip r:embed="rId3" cstate="print"/>
          <a:srcRect/>
          <a:stretch>
            <a:fillRect/>
          </a:stretch>
        </p:blipFill>
        <p:spPr>
          <a:xfrm>
            <a:off x="2133600" y="1066800"/>
            <a:ext cx="4745038" cy="5257800"/>
          </a:xfrm>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BA1DFCC2-8C67-40E7-A1D0-8F1F99F6C9C4}" type="slidenum">
              <a:rPr lang="en-US"/>
              <a:pPr/>
              <a:t>6</a:t>
            </a:fld>
            <a:endParaRPr lang="en-US"/>
          </a:p>
        </p:txBody>
      </p:sp>
      <p:sp>
        <p:nvSpPr>
          <p:cNvPr id="141314" name="Rectangle 2"/>
          <p:cNvSpPr>
            <a:spLocks noGrp="1" noChangeArrowheads="1"/>
          </p:cNvSpPr>
          <p:nvPr>
            <p:ph type="title"/>
          </p:nvPr>
        </p:nvSpPr>
        <p:spPr/>
        <p:txBody>
          <a:bodyPr/>
          <a:lstStyle/>
          <a:p>
            <a:r>
              <a:rPr lang="en-US" sz="3200"/>
              <a:t>Hybrid Vehicle Motors</a:t>
            </a:r>
          </a:p>
        </p:txBody>
      </p:sp>
      <p:pic>
        <p:nvPicPr>
          <p:cNvPr id="141315" name="Picture 3"/>
          <p:cNvPicPr>
            <a:picLocks noGrp="1" noChangeAspect="1" noChangeArrowheads="1"/>
          </p:cNvPicPr>
          <p:nvPr>
            <p:ph sz="half" idx="1"/>
          </p:nvPr>
        </p:nvPicPr>
        <p:blipFill>
          <a:blip r:embed="rId3" cstate="print"/>
          <a:srcRect/>
          <a:stretch>
            <a:fillRect/>
          </a:stretch>
        </p:blipFill>
        <p:spPr>
          <a:xfrm>
            <a:off x="304800" y="1427163"/>
            <a:ext cx="4876800" cy="3925887"/>
          </a:xfrm>
          <a:noFill/>
          <a:ln/>
        </p:spPr>
      </p:pic>
      <p:pic>
        <p:nvPicPr>
          <p:cNvPr id="141316" name="Picture 4"/>
          <p:cNvPicPr>
            <a:picLocks noGrp="1" noChangeAspect="1" noChangeArrowheads="1"/>
          </p:cNvPicPr>
          <p:nvPr>
            <p:ph sz="half" idx="2"/>
          </p:nvPr>
        </p:nvPicPr>
        <p:blipFill>
          <a:blip r:embed="rId4" cstate="print">
            <a:clrChange>
              <a:clrFrom>
                <a:srgbClr val="CDEDFA"/>
              </a:clrFrom>
              <a:clrTo>
                <a:srgbClr val="CDEDFA">
                  <a:alpha val="0"/>
                </a:srgbClr>
              </a:clrTo>
            </a:clrChange>
          </a:blip>
          <a:srcRect/>
          <a:stretch>
            <a:fillRect/>
          </a:stretch>
        </p:blipFill>
        <p:spPr>
          <a:xfrm>
            <a:off x="5410200" y="1219200"/>
            <a:ext cx="3495675" cy="4267200"/>
          </a:xfrm>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2E58F23-B710-4DB1-87DD-55CBB96028E6}" type="slidenum">
              <a:rPr lang="en-US"/>
              <a:pPr/>
              <a:t>7</a:t>
            </a:fld>
            <a:endParaRPr lang="en-US"/>
          </a:p>
        </p:txBody>
      </p:sp>
      <p:sp>
        <p:nvSpPr>
          <p:cNvPr id="128002" name="Rectangle 2"/>
          <p:cNvSpPr>
            <a:spLocks noGrp="1" noChangeArrowheads="1"/>
          </p:cNvSpPr>
          <p:nvPr>
            <p:ph type="title"/>
          </p:nvPr>
        </p:nvSpPr>
        <p:spPr/>
        <p:txBody>
          <a:bodyPr/>
          <a:lstStyle/>
          <a:p>
            <a:r>
              <a:rPr lang="en-US" sz="3200"/>
              <a:t>Electric Ship Applications</a:t>
            </a:r>
          </a:p>
        </p:txBody>
      </p:sp>
      <p:pic>
        <p:nvPicPr>
          <p:cNvPr id="128003" name="Picture 3"/>
          <p:cNvPicPr>
            <a:picLocks noGrp="1" noChangeAspect="1" noChangeArrowheads="1"/>
          </p:cNvPicPr>
          <p:nvPr>
            <p:ph idx="1"/>
          </p:nvPr>
        </p:nvPicPr>
        <p:blipFill>
          <a:blip r:embed="rId3" cstate="print"/>
          <a:srcRect/>
          <a:stretch>
            <a:fillRect/>
          </a:stretch>
        </p:blipFill>
        <p:spPr>
          <a:xfrm>
            <a:off x="120650" y="1216025"/>
            <a:ext cx="8839200" cy="4865688"/>
          </a:xfrm>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fld id="{1143A817-171F-4814-A5DE-85FD1072B917}" type="slidenum">
              <a:rPr lang="en-US"/>
              <a:pPr/>
              <a:t>8</a:t>
            </a:fld>
            <a:endParaRPr lang="en-US"/>
          </a:p>
        </p:txBody>
      </p:sp>
      <p:pic>
        <p:nvPicPr>
          <p:cNvPr id="154629" name="Picture 5" descr="mso79D48"/>
          <p:cNvPicPr>
            <a:picLocks noChangeAspect="1" noChangeArrowheads="1"/>
          </p:cNvPicPr>
          <p:nvPr/>
        </p:nvPicPr>
        <p:blipFill>
          <a:blip r:embed="rId3" cstate="print">
            <a:lum bright="10000"/>
          </a:blip>
          <a:srcRect b="10280"/>
          <a:stretch>
            <a:fillRect/>
          </a:stretch>
        </p:blipFill>
        <p:spPr bwMode="auto">
          <a:xfrm>
            <a:off x="304800" y="457200"/>
            <a:ext cx="8458200" cy="5802313"/>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8E6E76B1-5F8B-4042-9B3F-70CC72E7C400}" type="slidenum">
              <a:rPr lang="en-US"/>
              <a:pPr/>
              <a:t>9</a:t>
            </a:fld>
            <a:endParaRPr lang="en-US"/>
          </a:p>
        </p:txBody>
      </p:sp>
      <p:pic>
        <p:nvPicPr>
          <p:cNvPr id="181250" name="Picture 2"/>
          <p:cNvPicPr>
            <a:picLocks noChangeAspect="1" noChangeArrowheads="1"/>
          </p:cNvPicPr>
          <p:nvPr/>
        </p:nvPicPr>
        <p:blipFill>
          <a:blip r:embed="rId3" cstate="print"/>
          <a:srcRect l="1627" t="2161" r="7272" b="16356"/>
          <a:stretch>
            <a:fillRect/>
          </a:stretch>
        </p:blipFill>
        <p:spPr bwMode="auto">
          <a:xfrm>
            <a:off x="228600" y="1549400"/>
            <a:ext cx="4343400" cy="2924175"/>
          </a:xfrm>
          <a:prstGeom prst="rect">
            <a:avLst/>
          </a:prstGeom>
          <a:noFill/>
          <a:ln w="9525">
            <a:noFill/>
            <a:miter lim="800000"/>
            <a:headEnd/>
            <a:tailEnd/>
          </a:ln>
          <a:effectLst/>
        </p:spPr>
      </p:pic>
      <p:pic>
        <p:nvPicPr>
          <p:cNvPr id="181251" name="Picture 3"/>
          <p:cNvPicPr>
            <a:picLocks noChangeAspect="1" noChangeArrowheads="1"/>
          </p:cNvPicPr>
          <p:nvPr/>
        </p:nvPicPr>
        <p:blipFill>
          <a:blip r:embed="rId4" cstate="print"/>
          <a:srcRect l="1637" t="2168" r="9911" b="16501"/>
          <a:stretch>
            <a:fillRect/>
          </a:stretch>
        </p:blipFill>
        <p:spPr bwMode="auto">
          <a:xfrm>
            <a:off x="4724400" y="1547813"/>
            <a:ext cx="4191000" cy="2909887"/>
          </a:xfrm>
          <a:prstGeom prst="rect">
            <a:avLst/>
          </a:prstGeom>
          <a:noFill/>
          <a:ln w="9525">
            <a:noFill/>
            <a:miter lim="800000"/>
            <a:headEnd/>
            <a:tailEnd/>
          </a:ln>
          <a:effectLst/>
        </p:spPr>
      </p:pic>
      <p:sp>
        <p:nvSpPr>
          <p:cNvPr id="181252" name="Text Box 4"/>
          <p:cNvSpPr txBox="1">
            <a:spLocks noChangeArrowheads="1"/>
          </p:cNvSpPr>
          <p:nvPr/>
        </p:nvSpPr>
        <p:spPr bwMode="auto">
          <a:xfrm>
            <a:off x="1905000" y="609600"/>
            <a:ext cx="5172075" cy="579438"/>
          </a:xfrm>
          <a:prstGeom prst="rect">
            <a:avLst/>
          </a:prstGeom>
          <a:noFill/>
          <a:ln w="9525">
            <a:noFill/>
            <a:miter lim="800000"/>
            <a:headEnd/>
            <a:tailEnd/>
          </a:ln>
          <a:effectLst/>
        </p:spPr>
        <p:txBody>
          <a:bodyPr wrap="none">
            <a:spAutoFit/>
          </a:bodyPr>
          <a:lstStyle/>
          <a:p>
            <a:pPr algn="ctr"/>
            <a:r>
              <a:rPr lang="en-US" sz="3200">
                <a:solidFill>
                  <a:schemeClr val="tx1"/>
                </a:solidFill>
              </a:rPr>
              <a:t>Electric Ship Power System</a:t>
            </a:r>
          </a:p>
        </p:txBody>
      </p:sp>
      <p:sp>
        <p:nvSpPr>
          <p:cNvPr id="181253" name="Text Box 5"/>
          <p:cNvSpPr txBox="1">
            <a:spLocks noChangeArrowheads="1"/>
          </p:cNvSpPr>
          <p:nvPr/>
        </p:nvSpPr>
        <p:spPr bwMode="auto">
          <a:xfrm>
            <a:off x="0" y="6248400"/>
            <a:ext cx="4967288" cy="274638"/>
          </a:xfrm>
          <a:prstGeom prst="rect">
            <a:avLst/>
          </a:prstGeom>
          <a:noFill/>
          <a:ln w="9525">
            <a:noFill/>
            <a:miter lim="800000"/>
            <a:headEnd/>
            <a:tailEnd/>
          </a:ln>
          <a:effectLst/>
        </p:spPr>
        <p:txBody>
          <a:bodyPr wrap="none">
            <a:spAutoFit/>
          </a:bodyPr>
          <a:lstStyle/>
          <a:p>
            <a:pPr algn="ctr"/>
            <a:r>
              <a:rPr lang="en-US" sz="1200">
                <a:solidFill>
                  <a:schemeClr val="tx1"/>
                </a:solidFill>
              </a:rPr>
              <a:t>http://www.navy.mil/navydata/cno/n87/usw/issue_9/power_system.html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5603</TotalTime>
  <Words>788</Words>
  <Application>Microsoft Office PowerPoint</Application>
  <PresentationFormat>On-screen Show (4:3)</PresentationFormat>
  <Paragraphs>165</Paragraphs>
  <Slides>33</Slides>
  <Notes>32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Default Design</vt:lpstr>
      <vt:lpstr>ECE 419/619, Electric Machines and Drives   Dr. Keith Corzine</vt:lpstr>
      <vt:lpstr>Some Electric Drive System Applications</vt:lpstr>
      <vt:lpstr>Typical Industrial Drives</vt:lpstr>
      <vt:lpstr>Hybrid Vehicles</vt:lpstr>
      <vt:lpstr>Parallel and Series Hybrids</vt:lpstr>
      <vt:lpstr>Hybrid Vehicle Motors</vt:lpstr>
      <vt:lpstr>Electric Ship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Electric Mining Trucks</vt:lpstr>
      <vt:lpstr>Electric Shovel and Truck</vt:lpstr>
      <vt:lpstr>Dragline and Shovel</vt:lpstr>
      <vt:lpstr>Unmanned Aerial Vehicle</vt:lpstr>
      <vt:lpstr>Manned Aerial Vehicle</vt:lpstr>
      <vt:lpstr>PowerPoint Presentation</vt:lpstr>
      <vt:lpstr>PowerPoint Presentation</vt:lpstr>
      <vt:lpstr>Thyratron Motor</vt:lpstr>
      <vt:lpstr>Thyratron Control Cabinet</vt:lpstr>
      <vt:lpstr>Texas Instruments TMDSHVMTRPFCKIT - High Voltage PFC and Motor Control Developer's Kit</vt:lpstr>
      <vt:lpstr>TI TMS320F28335 Digital Signal Processor</vt:lpstr>
      <vt:lpstr>Semikron SKiiP IPM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Nikitas Zagoras</cp:lastModifiedBy>
  <cp:revision>328</cp:revision>
  <cp:lastPrinted>1601-01-01T00:00:00Z</cp:lastPrinted>
  <dcterms:created xsi:type="dcterms:W3CDTF">1601-01-01T00:00:00Z</dcterms:created>
  <dcterms:modified xsi:type="dcterms:W3CDTF">2013-01-15T18:24:52Z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